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6" r:id="rId46"/>
    <p:sldId id="300" r:id="rId47"/>
    <p:sldId id="301" r:id="rId48"/>
    <p:sldId id="302" r:id="rId49"/>
    <p:sldId id="303" r:id="rId50"/>
    <p:sldId id="304" r:id="rId51"/>
    <p:sldId id="305" r:id="rId52"/>
    <p:sldId id="307" r:id="rId53"/>
    <p:sldId id="310" r:id="rId54"/>
    <p:sldId id="313" r:id="rId55"/>
    <p:sldId id="309" r:id="rId56"/>
    <p:sldId id="308" r:id="rId57"/>
    <p:sldId id="311" r:id="rId58"/>
    <p:sldId id="312" r:id="rId59"/>
    <p:sldId id="315" r:id="rId60"/>
    <p:sldId id="341" r:id="rId61"/>
    <p:sldId id="333" r:id="rId62"/>
    <p:sldId id="314" r:id="rId63"/>
    <p:sldId id="316" r:id="rId64"/>
    <p:sldId id="317" r:id="rId65"/>
    <p:sldId id="318" r:id="rId66"/>
    <p:sldId id="319" r:id="rId67"/>
    <p:sldId id="320" r:id="rId68"/>
    <p:sldId id="324" r:id="rId69"/>
    <p:sldId id="321" r:id="rId70"/>
    <p:sldId id="322" r:id="rId71"/>
    <p:sldId id="323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2" r:id="rId88"/>
    <p:sldId id="343" r:id="rId89"/>
    <p:sldId id="345" r:id="rId90"/>
    <p:sldId id="347" r:id="rId91"/>
    <p:sldId id="352" r:id="rId92"/>
    <p:sldId id="351" r:id="rId93"/>
    <p:sldId id="353" r:id="rId94"/>
    <p:sldId id="348" r:id="rId95"/>
    <p:sldId id="346" r:id="rId96"/>
    <p:sldId id="349" r:id="rId97"/>
    <p:sldId id="350" r:id="rId98"/>
    <p:sldId id="344" r:id="rId99"/>
    <p:sldId id="354" r:id="rId100"/>
    <p:sldId id="355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9" r:id="rId123"/>
    <p:sldId id="382" r:id="rId124"/>
    <p:sldId id="380" r:id="rId125"/>
    <p:sldId id="381" r:id="rId126"/>
    <p:sldId id="383" r:id="rId127"/>
    <p:sldId id="384" r:id="rId128"/>
    <p:sldId id="386" r:id="rId129"/>
    <p:sldId id="385" r:id="rId130"/>
    <p:sldId id="387" r:id="rId131"/>
    <p:sldId id="388" r:id="rId132"/>
    <p:sldId id="389" r:id="rId133"/>
    <p:sldId id="390" r:id="rId134"/>
    <p:sldId id="391" r:id="rId135"/>
    <p:sldId id="397" r:id="rId136"/>
    <p:sldId id="395" r:id="rId137"/>
    <p:sldId id="398" r:id="rId138"/>
    <p:sldId id="400" r:id="rId139"/>
    <p:sldId id="399" r:id="rId140"/>
    <p:sldId id="402" r:id="rId141"/>
    <p:sldId id="401" r:id="rId142"/>
    <p:sldId id="404" r:id="rId143"/>
    <p:sldId id="403" r:id="rId144"/>
    <p:sldId id="405" r:id="rId145"/>
    <p:sldId id="406" r:id="rId146"/>
    <p:sldId id="393" r:id="rId147"/>
    <p:sldId id="394" r:id="rId148"/>
    <p:sldId id="392" r:id="rId1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8B5F2-B378-4CD5-9EA4-208DDE2CFA55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89115-EF77-4E5A-B3B7-3DE5928821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28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89115-EF77-4E5A-B3B7-3DE59288216F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25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89115-EF77-4E5A-B3B7-3DE59288216F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96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32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25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3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20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40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778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56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02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33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722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321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8CFFC-CE74-4479-8AE7-587352A62002}" type="datetimeFigureOut">
              <a:rPr lang="zh-TW" altLang="en-US" smtClean="0"/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8B7A7-C8EF-4210-BDF1-C8028D7768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18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tif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tif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tif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tif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tif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tif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tif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tif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tiff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dufu.math.ncu.edu.tw/calculus/calculus_eng/node232.html" TargetMode="External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tiff"/><Relationship Id="rId4" Type="http://schemas.openxmlformats.org/officeDocument/2006/relationships/image" Target="../media/image86.t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tif"/><Relationship Id="rId4" Type="http://schemas.openxmlformats.org/officeDocument/2006/relationships/image" Target="../media/image108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tiff"/><Relationship Id="rId4" Type="http://schemas.openxmlformats.org/officeDocument/2006/relationships/image" Target="../media/image112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iff"/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t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tiff"/><Relationship Id="rId4" Type="http://schemas.openxmlformats.org/officeDocument/2006/relationships/image" Target="../media/image149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tif"/><Relationship Id="rId2" Type="http://schemas.openxmlformats.org/officeDocument/2006/relationships/image" Target="../media/image10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tif"/><Relationship Id="rId4" Type="http://schemas.openxmlformats.org/officeDocument/2006/relationships/image" Target="../media/image170.ti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t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shape_context_ransac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王泰</a:t>
            </a:r>
            <a:r>
              <a:rPr lang="zh-TW" altLang="en-US" dirty="0"/>
              <a:t>傑</a:t>
            </a:r>
          </a:p>
        </p:txBody>
      </p:sp>
    </p:spTree>
    <p:extLst>
      <p:ext uri="{BB962C8B-B14F-4D97-AF65-F5344CB8AC3E}">
        <p14:creationId xmlns:p14="http://schemas.microsoft.com/office/powerpoint/2010/main" val="24482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8173" y="1122363"/>
            <a:ext cx="10167581" cy="2387600"/>
          </a:xfrm>
        </p:spPr>
        <p:txBody>
          <a:bodyPr/>
          <a:lstStyle/>
          <a:p>
            <a:r>
              <a:rPr lang="en-US" altLang="zh-TW" dirty="0" smtClean="0"/>
              <a:t>Apply RANSAC in Shape Context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修正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點直接減去正確答案</a:t>
            </a:r>
            <a:endParaRPr lang="en-US" altLang="zh-TW" dirty="0" smtClean="0"/>
          </a:p>
          <a:p>
            <a:r>
              <a:rPr lang="zh-TW" altLang="en-US" dirty="0" smtClean="0"/>
              <a:t>將圖片</a:t>
            </a:r>
            <a:r>
              <a:rPr lang="en-US" altLang="zh-TW" dirty="0" smtClean="0"/>
              <a:t>show</a:t>
            </a:r>
            <a:r>
              <a:rPr lang="zh-TW" altLang="en-US" dirty="0" smtClean="0"/>
              <a:t>出，觀察</a:t>
            </a:r>
            <a:endParaRPr lang="en-US" altLang="zh-TW" dirty="0"/>
          </a:p>
          <a:p>
            <a:r>
              <a:rPr lang="zh-TW" altLang="en-US" dirty="0" smtClean="0"/>
              <a:t>王泰傑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54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8173" y="1122363"/>
            <a:ext cx="10167581" cy="2387600"/>
          </a:xfrm>
        </p:spPr>
        <p:txBody>
          <a:bodyPr/>
          <a:lstStyle/>
          <a:p>
            <a:r>
              <a:rPr lang="en-US" altLang="zh-TW" dirty="0" smtClean="0"/>
              <a:t>Apply RANSAC in Shape Context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33845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王泰傑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021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777563"/>
              </p:ext>
            </p:extLst>
          </p:nvPr>
        </p:nvGraphicFramePr>
        <p:xfrm>
          <a:off x="604840" y="1272359"/>
          <a:ext cx="999811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1029459"/>
              </a:tblGrid>
              <a:tr h="20389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X2b_1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X2b_2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true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右大括弧 4"/>
          <p:cNvSpPr/>
          <p:nvPr/>
        </p:nvSpPr>
        <p:spPr>
          <a:xfrm rot="16200000">
            <a:off x="1251067" y="230410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右大括弧 5"/>
          <p:cNvSpPr/>
          <p:nvPr/>
        </p:nvSpPr>
        <p:spPr>
          <a:xfrm rot="16200000">
            <a:off x="3027551" y="230410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右大括弧 6"/>
          <p:cNvSpPr/>
          <p:nvPr/>
        </p:nvSpPr>
        <p:spPr>
          <a:xfrm rot="16200000">
            <a:off x="5743452" y="-709009"/>
            <a:ext cx="532265" cy="3516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右大括弧 7"/>
          <p:cNvSpPr/>
          <p:nvPr/>
        </p:nvSpPr>
        <p:spPr>
          <a:xfrm rot="16200000">
            <a:off x="8459354" y="230410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45776" y="41600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/>
              <a:t>B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61278" y="41600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A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564652" y="261497"/>
            <a:ext cx="26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做完匈牙利，</a:t>
            </a:r>
            <a:r>
              <a:rPr lang="en-US" altLang="zh-TW" dirty="0" smtClean="0"/>
              <a:t>A</a:t>
            </a:r>
            <a:r>
              <a:rPr lang="zh-TW" altLang="en-US" dirty="0" smtClean="0"/>
              <a:t>圖對應到</a:t>
            </a:r>
            <a:endParaRPr lang="en-US" altLang="zh-TW" dirty="0" smtClean="0"/>
          </a:p>
          <a:p>
            <a:r>
              <a:rPr lang="en-US" altLang="zh-TW" dirty="0" smtClean="0"/>
              <a:t>B</a:t>
            </a:r>
            <a:r>
              <a:rPr lang="zh-TW" altLang="en-US" dirty="0" smtClean="0"/>
              <a:t>圖的點集合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67869" y="277500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圖乘上最佳轉換</a:t>
            </a:r>
            <a:endParaRPr lang="en-US" altLang="zh-TW" dirty="0" smtClean="0"/>
          </a:p>
          <a:p>
            <a:r>
              <a:rPr lang="zh-TW" altLang="en-US" dirty="0" smtClean="0"/>
              <a:t>矩陣的座標點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8404" y="1626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8404" y="19961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8404" y="2365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98404" y="2764598"/>
            <a:ext cx="461665" cy="10012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……………..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98404" y="3864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98</a:t>
            </a:r>
            <a:endParaRPr lang="zh-TW" altLang="en-US" dirty="0"/>
          </a:p>
        </p:txBody>
      </p:sp>
      <p:graphicFrame>
        <p:nvGraphicFramePr>
          <p:cNvPr id="2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9673036"/>
              </p:ext>
            </p:extLst>
          </p:nvPr>
        </p:nvGraphicFramePr>
        <p:xfrm>
          <a:off x="560069" y="4488980"/>
          <a:ext cx="1140901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751"/>
                <a:gridCol w="950751"/>
                <a:gridCol w="950751"/>
                <a:gridCol w="667821"/>
                <a:gridCol w="829946"/>
                <a:gridCol w="816559"/>
                <a:gridCol w="655924"/>
                <a:gridCol w="669311"/>
                <a:gridCol w="896877"/>
                <a:gridCol w="883491"/>
                <a:gridCol w="736241"/>
                <a:gridCol w="2400591"/>
              </a:tblGrid>
              <a:tr h="20389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X2b_1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X2b_2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紀錄</a:t>
                      </a:r>
                      <a:r>
                        <a:rPr lang="en-US" altLang="zh-TW" dirty="0" smtClean="0"/>
                        <a:t>map-</a:t>
                      </a:r>
                      <a:r>
                        <a:rPr lang="zh-TW" altLang="en-US" dirty="0" smtClean="0"/>
                        <a:t>每個</a:t>
                      </a:r>
                      <a:r>
                        <a:rPr lang="en-US" altLang="zh-TW" dirty="0" smtClean="0"/>
                        <a:t>Y2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157650" y="4903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57650" y="52729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57650" y="5672076"/>
            <a:ext cx="461665" cy="4097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9884" y="62962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98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615024" y="3679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原始表格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615024" y="62720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計算用表格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V="1">
            <a:off x="10205591" y="783142"/>
            <a:ext cx="409433" cy="673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0360869" y="4160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當有匹配到給</a:t>
            </a:r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777563"/>
              </p:ext>
            </p:extLst>
          </p:nvPr>
        </p:nvGraphicFramePr>
        <p:xfrm>
          <a:off x="604840" y="1272359"/>
          <a:ext cx="999811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1029459"/>
              </a:tblGrid>
              <a:tr h="20389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X2b_1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X2b_2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true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右大括弧 4"/>
          <p:cNvSpPr/>
          <p:nvPr/>
        </p:nvSpPr>
        <p:spPr>
          <a:xfrm rot="16200000">
            <a:off x="1251067" y="230410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右大括弧 5"/>
          <p:cNvSpPr/>
          <p:nvPr/>
        </p:nvSpPr>
        <p:spPr>
          <a:xfrm rot="16200000">
            <a:off x="3027551" y="230410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右大括弧 6"/>
          <p:cNvSpPr/>
          <p:nvPr/>
        </p:nvSpPr>
        <p:spPr>
          <a:xfrm rot="16200000">
            <a:off x="5743452" y="-709009"/>
            <a:ext cx="532265" cy="3516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右大括弧 7"/>
          <p:cNvSpPr/>
          <p:nvPr/>
        </p:nvSpPr>
        <p:spPr>
          <a:xfrm rot="16200000">
            <a:off x="8459354" y="230410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45776" y="41600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/>
              <a:t>B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61278" y="41600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A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564652" y="261497"/>
            <a:ext cx="26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做完匈牙利，</a:t>
            </a:r>
            <a:r>
              <a:rPr lang="en-US" altLang="zh-TW" dirty="0" smtClean="0"/>
              <a:t>A</a:t>
            </a:r>
            <a:r>
              <a:rPr lang="zh-TW" altLang="en-US" dirty="0" smtClean="0"/>
              <a:t>圖對應到</a:t>
            </a:r>
            <a:endParaRPr lang="en-US" altLang="zh-TW" dirty="0" smtClean="0"/>
          </a:p>
          <a:p>
            <a:r>
              <a:rPr lang="en-US" altLang="zh-TW" dirty="0" smtClean="0"/>
              <a:t>B</a:t>
            </a:r>
            <a:r>
              <a:rPr lang="zh-TW" altLang="en-US" dirty="0" smtClean="0"/>
              <a:t>圖的點集合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67869" y="277500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圖乘上最佳轉換</a:t>
            </a:r>
            <a:endParaRPr lang="en-US" altLang="zh-TW" dirty="0" smtClean="0"/>
          </a:p>
          <a:p>
            <a:r>
              <a:rPr lang="zh-TW" altLang="en-US" dirty="0" smtClean="0"/>
              <a:t>矩陣的座標點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8404" y="1626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8404" y="19961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8404" y="2365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98404" y="2764598"/>
            <a:ext cx="461665" cy="10012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……………..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98404" y="3864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98</a:t>
            </a:r>
            <a:endParaRPr lang="zh-TW" altLang="en-US" dirty="0"/>
          </a:p>
        </p:txBody>
      </p:sp>
      <p:graphicFrame>
        <p:nvGraphicFramePr>
          <p:cNvPr id="2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9673036"/>
              </p:ext>
            </p:extLst>
          </p:nvPr>
        </p:nvGraphicFramePr>
        <p:xfrm>
          <a:off x="560069" y="4488980"/>
          <a:ext cx="1140901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751"/>
                <a:gridCol w="950751"/>
                <a:gridCol w="950751"/>
                <a:gridCol w="667821"/>
                <a:gridCol w="829946"/>
                <a:gridCol w="816559"/>
                <a:gridCol w="655924"/>
                <a:gridCol w="669311"/>
                <a:gridCol w="896877"/>
                <a:gridCol w="883491"/>
                <a:gridCol w="736241"/>
                <a:gridCol w="2400591"/>
              </a:tblGrid>
              <a:tr h="20389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X2b_1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X2b_2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紀錄</a:t>
                      </a:r>
                      <a:r>
                        <a:rPr lang="en-US" altLang="zh-TW" dirty="0" smtClean="0"/>
                        <a:t>map-</a:t>
                      </a:r>
                      <a:r>
                        <a:rPr lang="zh-TW" altLang="en-US" dirty="0" smtClean="0"/>
                        <a:t>每個</a:t>
                      </a:r>
                      <a:r>
                        <a:rPr lang="en-US" altLang="zh-TW" dirty="0" smtClean="0"/>
                        <a:t>Y2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157650" y="4903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57650" y="52729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57650" y="5672076"/>
            <a:ext cx="461665" cy="4097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9884" y="62962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98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615024" y="3679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原始表格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615024" y="62720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計算用表格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V="1">
            <a:off x="10205591" y="783142"/>
            <a:ext cx="409433" cy="673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0360869" y="4160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當有匹配到給</a:t>
            </a:r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H="1">
            <a:off x="6006147" y="5065173"/>
            <a:ext cx="1472827" cy="106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6702196" y="4914881"/>
            <a:ext cx="1769625" cy="1364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6009584" y="5088255"/>
            <a:ext cx="1469390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6009584" y="5075787"/>
            <a:ext cx="1469390" cy="7765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930586" y="5888250"/>
            <a:ext cx="461665" cy="4193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……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 flipH="1">
            <a:off x="6085399" y="5063319"/>
            <a:ext cx="1393575" cy="15780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6742560" y="4939142"/>
            <a:ext cx="1729261" cy="518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>
            <a:off x="6782186" y="4928528"/>
            <a:ext cx="1689636" cy="92381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6782186" y="4928181"/>
            <a:ext cx="1689635" cy="170653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6647976" y="5888250"/>
            <a:ext cx="461665" cy="4193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b="1" dirty="0" smtClean="0">
                <a:solidFill>
                  <a:srgbClr val="002060"/>
                </a:solidFill>
              </a:rPr>
              <a:t>……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90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777563"/>
              </p:ext>
            </p:extLst>
          </p:nvPr>
        </p:nvGraphicFramePr>
        <p:xfrm>
          <a:off x="604840" y="1272359"/>
          <a:ext cx="999811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1029459"/>
              </a:tblGrid>
              <a:tr h="20389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X2b_1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X2b_2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true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右大括弧 4"/>
          <p:cNvSpPr/>
          <p:nvPr/>
        </p:nvSpPr>
        <p:spPr>
          <a:xfrm rot="16200000">
            <a:off x="1251067" y="230410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右大括弧 5"/>
          <p:cNvSpPr/>
          <p:nvPr/>
        </p:nvSpPr>
        <p:spPr>
          <a:xfrm rot="16200000">
            <a:off x="3027551" y="230410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右大括弧 6"/>
          <p:cNvSpPr/>
          <p:nvPr/>
        </p:nvSpPr>
        <p:spPr>
          <a:xfrm rot="16200000">
            <a:off x="5743452" y="-709009"/>
            <a:ext cx="532265" cy="3516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右大括弧 7"/>
          <p:cNvSpPr/>
          <p:nvPr/>
        </p:nvSpPr>
        <p:spPr>
          <a:xfrm rot="16200000">
            <a:off x="8459354" y="230410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45776" y="41600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/>
              <a:t>B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61278" y="41600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A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564652" y="261497"/>
            <a:ext cx="26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做完匈牙利，</a:t>
            </a:r>
            <a:r>
              <a:rPr lang="en-US" altLang="zh-TW" dirty="0" smtClean="0"/>
              <a:t>A</a:t>
            </a:r>
            <a:r>
              <a:rPr lang="zh-TW" altLang="en-US" dirty="0" smtClean="0"/>
              <a:t>圖對應到</a:t>
            </a:r>
            <a:endParaRPr lang="en-US" altLang="zh-TW" dirty="0" smtClean="0"/>
          </a:p>
          <a:p>
            <a:r>
              <a:rPr lang="en-US" altLang="zh-TW" dirty="0" smtClean="0"/>
              <a:t>B</a:t>
            </a:r>
            <a:r>
              <a:rPr lang="zh-TW" altLang="en-US" dirty="0" smtClean="0"/>
              <a:t>圖的點集合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67869" y="277500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圖乘上最佳轉換</a:t>
            </a:r>
            <a:endParaRPr lang="en-US" altLang="zh-TW" dirty="0" smtClean="0"/>
          </a:p>
          <a:p>
            <a:r>
              <a:rPr lang="zh-TW" altLang="en-US" dirty="0" smtClean="0"/>
              <a:t>矩陣的座標點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8404" y="1626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8404" y="19961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8404" y="2365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98404" y="2764598"/>
            <a:ext cx="461665" cy="10012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……………..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98404" y="38645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98</a:t>
            </a:r>
            <a:endParaRPr lang="zh-TW" altLang="en-US" dirty="0"/>
          </a:p>
        </p:txBody>
      </p:sp>
      <p:graphicFrame>
        <p:nvGraphicFramePr>
          <p:cNvPr id="2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890345"/>
              </p:ext>
            </p:extLst>
          </p:nvPr>
        </p:nvGraphicFramePr>
        <p:xfrm>
          <a:off x="560069" y="4488980"/>
          <a:ext cx="1140901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751"/>
                <a:gridCol w="950751"/>
                <a:gridCol w="950751"/>
                <a:gridCol w="667821"/>
                <a:gridCol w="829946"/>
                <a:gridCol w="816559"/>
                <a:gridCol w="655924"/>
                <a:gridCol w="669311"/>
                <a:gridCol w="896877"/>
                <a:gridCol w="883491"/>
                <a:gridCol w="736241"/>
                <a:gridCol w="2400591"/>
              </a:tblGrid>
              <a:tr h="20389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X2b_1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X2b_2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紀錄</a:t>
                      </a:r>
                      <a:r>
                        <a:rPr lang="en-US" altLang="zh-TW" dirty="0" smtClean="0"/>
                        <a:t>map-</a:t>
                      </a:r>
                      <a:r>
                        <a:rPr lang="zh-TW" altLang="en-US" dirty="0" smtClean="0"/>
                        <a:t>每個</a:t>
                      </a:r>
                      <a:r>
                        <a:rPr lang="en-US" altLang="zh-TW" dirty="0" smtClean="0"/>
                        <a:t>Y2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157650" y="4903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57650" y="52729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57650" y="5672076"/>
            <a:ext cx="461665" cy="4097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9884" y="62962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98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615024" y="36798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原始表格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615024" y="62720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計算用表格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V="1">
            <a:off x="10205591" y="783142"/>
            <a:ext cx="409433" cy="673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0360869" y="4160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當有匹配到給</a:t>
            </a:r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H="1">
            <a:off x="6006147" y="5065173"/>
            <a:ext cx="1472827" cy="106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6702196" y="4914881"/>
            <a:ext cx="1769625" cy="1364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6009584" y="5088255"/>
            <a:ext cx="1469390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6009584" y="5075787"/>
            <a:ext cx="1469390" cy="7765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930586" y="5888250"/>
            <a:ext cx="461665" cy="4193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……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 flipH="1">
            <a:off x="6085399" y="5063319"/>
            <a:ext cx="1393575" cy="15780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6742560" y="4939142"/>
            <a:ext cx="1729261" cy="518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>
            <a:off x="6782186" y="4928528"/>
            <a:ext cx="1689636" cy="92381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6782186" y="4928181"/>
            <a:ext cx="1689635" cy="170653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6647976" y="5888250"/>
            <a:ext cx="461665" cy="4193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b="1" dirty="0" smtClean="0">
                <a:solidFill>
                  <a:srgbClr val="002060"/>
                </a:solidFill>
              </a:rPr>
              <a:t>……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116497" y="5088255"/>
            <a:ext cx="4459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當算完距離後，在此假設第</a:t>
            </a:r>
            <a:r>
              <a:rPr lang="en-US" altLang="zh-TW" b="1" dirty="0" smtClean="0">
                <a:solidFill>
                  <a:srgbClr val="FF0000"/>
                </a:solidFill>
              </a:rPr>
              <a:t>98</a:t>
            </a:r>
            <a:r>
              <a:rPr lang="zh-TW" altLang="en-US" b="1" dirty="0" smtClean="0">
                <a:solidFill>
                  <a:srgbClr val="FF0000"/>
                </a:solidFill>
              </a:rPr>
              <a:t>點離點</a:t>
            </a:r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r>
              <a:rPr lang="zh-TW" altLang="en-US" b="1" dirty="0" smtClean="0">
                <a:solidFill>
                  <a:srgbClr val="FF0000"/>
                </a:solidFill>
              </a:rPr>
              <a:t>最近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1.</a:t>
            </a:r>
            <a:r>
              <a:rPr lang="zh-TW" altLang="en-US" b="1" dirty="0" smtClean="0">
                <a:solidFill>
                  <a:srgbClr val="FF0000"/>
                </a:solidFill>
              </a:rPr>
              <a:t>把第</a:t>
            </a:r>
            <a:r>
              <a:rPr lang="en-US" altLang="zh-TW" b="1" dirty="0" smtClean="0">
                <a:solidFill>
                  <a:srgbClr val="FF0000"/>
                </a:solidFill>
              </a:rPr>
              <a:t>98</a:t>
            </a:r>
            <a:r>
              <a:rPr lang="zh-TW" altLang="en-US" b="1" dirty="0" smtClean="0">
                <a:solidFill>
                  <a:srgbClr val="FF0000"/>
                </a:solidFill>
              </a:rPr>
              <a:t>點的</a:t>
            </a:r>
            <a:r>
              <a:rPr lang="en-US" altLang="zh-TW" b="1" dirty="0" smtClean="0">
                <a:solidFill>
                  <a:srgbClr val="FF0000"/>
                </a:solidFill>
              </a:rPr>
              <a:t>Y2</a:t>
            </a:r>
            <a:r>
              <a:rPr lang="zh-TW" altLang="en-US" b="1" dirty="0" smtClean="0">
                <a:solidFill>
                  <a:srgbClr val="FF0000"/>
                </a:solidFill>
              </a:rPr>
              <a:t>給原始表格的點</a:t>
            </a:r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2.</a:t>
            </a:r>
            <a:r>
              <a:rPr lang="zh-TW" altLang="en-US" b="1" dirty="0" smtClean="0">
                <a:solidFill>
                  <a:srgbClr val="FF0000"/>
                </a:solidFill>
              </a:rPr>
              <a:t>把計算用表格第</a:t>
            </a:r>
            <a:r>
              <a:rPr lang="en-US" altLang="zh-TW" b="1" dirty="0" smtClean="0">
                <a:solidFill>
                  <a:srgbClr val="FF0000"/>
                </a:solidFill>
              </a:rPr>
              <a:t>98</a:t>
            </a:r>
            <a:r>
              <a:rPr lang="zh-TW" altLang="en-US" b="1" dirty="0" smtClean="0">
                <a:solidFill>
                  <a:srgbClr val="FF0000"/>
                </a:solidFill>
              </a:rPr>
              <a:t>點的</a:t>
            </a:r>
            <a:r>
              <a:rPr lang="en-US" altLang="zh-TW" b="1" dirty="0" smtClean="0">
                <a:solidFill>
                  <a:srgbClr val="FF0000"/>
                </a:solidFill>
              </a:rPr>
              <a:t>Y2</a:t>
            </a:r>
            <a:r>
              <a:rPr lang="zh-TW" altLang="en-US" b="1" dirty="0" smtClean="0">
                <a:solidFill>
                  <a:srgbClr val="FF0000"/>
                </a:solidFill>
              </a:rPr>
              <a:t>給值</a:t>
            </a:r>
            <a:r>
              <a:rPr lang="en-US" altLang="zh-TW" b="1" dirty="0" smtClean="0">
                <a:solidFill>
                  <a:srgbClr val="FF0000"/>
                </a:solidFill>
              </a:rPr>
              <a:t>10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3.</a:t>
            </a:r>
            <a:r>
              <a:rPr lang="zh-TW" altLang="en-US" b="1" dirty="0" smtClean="0">
                <a:solidFill>
                  <a:srgbClr val="FF0000"/>
                </a:solidFill>
              </a:rPr>
              <a:t>將原始表格的</a:t>
            </a:r>
            <a:r>
              <a:rPr lang="en-US" altLang="zh-TW" b="1" dirty="0" smtClean="0">
                <a:solidFill>
                  <a:srgbClr val="FF0000"/>
                </a:solidFill>
              </a:rPr>
              <a:t>true</a:t>
            </a:r>
            <a:r>
              <a:rPr lang="zh-TW" altLang="en-US" b="1" dirty="0" smtClean="0">
                <a:solidFill>
                  <a:srgbClr val="FF0000"/>
                </a:solidFill>
              </a:rPr>
              <a:t>格給上</a:t>
            </a:r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r>
              <a:rPr lang="zh-TW" altLang="en-US" b="1" dirty="0" smtClean="0">
                <a:solidFill>
                  <a:srgbClr val="FF0000"/>
                </a:solidFill>
              </a:rPr>
              <a:t>表示有匹配到</a:t>
            </a:r>
            <a:endParaRPr lang="en-US" altLang="zh-TW" b="1" dirty="0" smtClean="0">
              <a:solidFill>
                <a:srgbClr val="FF0000"/>
              </a:solidFill>
            </a:endParaRPr>
          </a:p>
        </p:txBody>
      </p:sp>
      <p:sp>
        <p:nvSpPr>
          <p:cNvPr id="16" name="弧形向右箭號 15"/>
          <p:cNvSpPr/>
          <p:nvPr/>
        </p:nvSpPr>
        <p:spPr>
          <a:xfrm rot="11149585">
            <a:off x="6827872" y="1782880"/>
            <a:ext cx="766862" cy="4901917"/>
          </a:xfrm>
          <a:prstGeom prst="curvedRightArrow">
            <a:avLst/>
          </a:prstGeom>
          <a:solidFill>
            <a:schemeClr val="accent4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弧形向右箭號 38"/>
          <p:cNvSpPr/>
          <p:nvPr/>
        </p:nvSpPr>
        <p:spPr>
          <a:xfrm rot="11149585">
            <a:off x="6150043" y="1737446"/>
            <a:ext cx="766862" cy="4901917"/>
          </a:xfrm>
          <a:prstGeom prst="curvedRightArrow">
            <a:avLst/>
          </a:prstGeom>
          <a:solidFill>
            <a:schemeClr val="accent4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76515" y="635846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0.224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6326389" y="635846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0.224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756101" y="483619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513128" y="480895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148760" y="1620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</a:t>
            </a:r>
            <a:endParaRPr lang="zh-TW" alt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6936268" y="387883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0.224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089985" y="388142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0.224</a:t>
            </a:r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028840" y="16042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0.224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35852" y="1620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881504" y="160626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0.224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819488" y="63727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439335" y="63450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9903905" y="1639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761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 animBg="1"/>
      <p:bldP spid="17" grpId="0"/>
      <p:bldP spid="41" grpId="0"/>
      <p:bldP spid="46" grpId="0"/>
      <p:bldP spid="50" grpId="0"/>
      <p:bldP spid="18" grpId="0"/>
      <p:bldP spid="18" grpId="1"/>
      <p:bldP spid="51" grpId="0"/>
      <p:bldP spid="27" grpId="0"/>
      <p:bldP spid="53" grpId="0"/>
      <p:bldP spid="3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453" y="2045277"/>
            <a:ext cx="5467350" cy="43719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5277"/>
            <a:ext cx="54578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0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5752"/>
            <a:ext cx="5476875" cy="4476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5" y="2035752"/>
            <a:ext cx="5410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66" y="2160875"/>
            <a:ext cx="5505450" cy="4448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160875"/>
            <a:ext cx="5448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23498"/>
            <a:ext cx="5438775" cy="4410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123498"/>
            <a:ext cx="54483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7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311" y="2100262"/>
            <a:ext cx="5505450" cy="44862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9" y="2100262"/>
            <a:ext cx="54292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7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105" y="1873250"/>
            <a:ext cx="5457825" cy="4438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3" y="1873250"/>
            <a:ext cx="54006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7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26" y="-1"/>
            <a:ext cx="6400800" cy="4800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" t="5188" r="7024" b="4122"/>
          <a:stretch/>
        </p:blipFill>
        <p:spPr>
          <a:xfrm>
            <a:off x="1935069" y="2623782"/>
            <a:ext cx="5486400" cy="4353635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7" b="4123"/>
          <a:stretch/>
        </p:blipFill>
        <p:spPr>
          <a:xfrm>
            <a:off x="-1082240" y="98343"/>
            <a:ext cx="5348817" cy="4171950"/>
          </a:xfrm>
        </p:spPr>
      </p:pic>
    </p:spTree>
    <p:extLst>
      <p:ext uri="{BB962C8B-B14F-4D97-AF65-F5344CB8AC3E}">
        <p14:creationId xmlns:p14="http://schemas.microsoft.com/office/powerpoint/2010/main" val="99548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913" y="1199650"/>
            <a:ext cx="6034087" cy="49205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260"/>
            <a:ext cx="6157913" cy="4919981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4672013" y="-11240"/>
            <a:ext cx="2657475" cy="1488782"/>
          </a:xfrm>
        </p:spPr>
      </p:pic>
    </p:spTree>
    <p:extLst>
      <p:ext uri="{BB962C8B-B14F-4D97-AF65-F5344CB8AC3E}">
        <p14:creationId xmlns:p14="http://schemas.microsoft.com/office/powerpoint/2010/main" val="11054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2243137"/>
            <a:ext cx="5534025" cy="44291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243137"/>
            <a:ext cx="5476875" cy="4391025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6" r="21311"/>
          <a:stretch/>
        </p:blipFill>
        <p:spPr>
          <a:xfrm>
            <a:off x="5167312" y="0"/>
            <a:ext cx="1857375" cy="2427786"/>
          </a:xfrm>
        </p:spPr>
      </p:pic>
    </p:spTree>
    <p:extLst>
      <p:ext uri="{BB962C8B-B14F-4D97-AF65-F5344CB8AC3E}">
        <p14:creationId xmlns:p14="http://schemas.microsoft.com/office/powerpoint/2010/main" val="302612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70" y="2128404"/>
            <a:ext cx="5543550" cy="44577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28404"/>
            <a:ext cx="5486400" cy="4429125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0" r="21344" b="9184"/>
          <a:stretch/>
        </p:blipFill>
        <p:spPr>
          <a:xfrm>
            <a:off x="4946072" y="0"/>
            <a:ext cx="2299855" cy="2420611"/>
          </a:xfrm>
        </p:spPr>
      </p:pic>
    </p:spTree>
    <p:extLst>
      <p:ext uri="{BB962C8B-B14F-4D97-AF65-F5344CB8AC3E}">
        <p14:creationId xmlns:p14="http://schemas.microsoft.com/office/powerpoint/2010/main" val="38363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55" y="2077316"/>
            <a:ext cx="5572125" cy="44767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077316"/>
            <a:ext cx="5495925" cy="44386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2" t="9306" r="24364" b="11412"/>
          <a:stretch/>
        </p:blipFill>
        <p:spPr>
          <a:xfrm>
            <a:off x="5056584" y="-228475"/>
            <a:ext cx="2078831" cy="2512762"/>
          </a:xfrm>
        </p:spPr>
      </p:pic>
    </p:spTree>
    <p:extLst>
      <p:ext uri="{BB962C8B-B14F-4D97-AF65-F5344CB8AC3E}">
        <p14:creationId xmlns:p14="http://schemas.microsoft.com/office/powerpoint/2010/main" val="179674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39" y="2249198"/>
            <a:ext cx="5505450" cy="4410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9" y="2201573"/>
            <a:ext cx="5400675" cy="445770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r="8986"/>
          <a:stretch/>
        </p:blipFill>
        <p:spPr>
          <a:xfrm>
            <a:off x="5142423" y="193964"/>
            <a:ext cx="2105448" cy="2249198"/>
          </a:xfrm>
        </p:spPr>
      </p:pic>
    </p:spTree>
    <p:extLst>
      <p:ext uri="{BB962C8B-B14F-4D97-AF65-F5344CB8AC3E}">
        <p14:creationId xmlns:p14="http://schemas.microsoft.com/office/powerpoint/2010/main" val="11807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187" y="2095932"/>
            <a:ext cx="5381625" cy="4467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076882"/>
            <a:ext cx="5324475" cy="4486275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0" r="24221" b="18417"/>
          <a:stretch/>
        </p:blipFill>
        <p:spPr>
          <a:xfrm>
            <a:off x="5008202" y="-185748"/>
            <a:ext cx="2216727" cy="2427308"/>
          </a:xfrm>
        </p:spPr>
      </p:pic>
    </p:spTree>
    <p:extLst>
      <p:ext uri="{BB962C8B-B14F-4D97-AF65-F5344CB8AC3E}">
        <p14:creationId xmlns:p14="http://schemas.microsoft.com/office/powerpoint/2010/main" val="41856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268" y="2211532"/>
            <a:ext cx="5448300" cy="44577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211532"/>
            <a:ext cx="5410200" cy="4448175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0" t="11217" r="22598"/>
          <a:stretch/>
        </p:blipFill>
        <p:spPr>
          <a:xfrm>
            <a:off x="5098472" y="110836"/>
            <a:ext cx="1995055" cy="2198849"/>
          </a:xfrm>
        </p:spPr>
      </p:pic>
    </p:spTree>
    <p:extLst>
      <p:ext uri="{BB962C8B-B14F-4D97-AF65-F5344CB8AC3E}">
        <p14:creationId xmlns:p14="http://schemas.microsoft.com/office/powerpoint/2010/main" val="180296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6636" y="295418"/>
            <a:ext cx="10515600" cy="13255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341" y="2234912"/>
            <a:ext cx="5457825" cy="4438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2234912"/>
            <a:ext cx="5438775" cy="4410075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3" r="22778"/>
          <a:stretch/>
        </p:blipFill>
        <p:spPr>
          <a:xfrm>
            <a:off x="5306290" y="0"/>
            <a:ext cx="2231014" cy="2520508"/>
          </a:xfrm>
        </p:spPr>
      </p:pic>
    </p:spTree>
    <p:extLst>
      <p:ext uri="{BB962C8B-B14F-4D97-AF65-F5344CB8AC3E}">
        <p14:creationId xmlns:p14="http://schemas.microsoft.com/office/powerpoint/2010/main" val="162456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" y="720868"/>
            <a:ext cx="9326966" cy="6022356"/>
          </a:xfrm>
        </p:spPr>
      </p:pic>
      <p:sp>
        <p:nvSpPr>
          <p:cNvPr id="5" name="文字方塊 4"/>
          <p:cNvSpPr txBox="1"/>
          <p:nvPr/>
        </p:nvSpPr>
        <p:spPr>
          <a:xfrm>
            <a:off x="0" y="0"/>
            <a:ext cx="3453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匈牙利演算法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+voting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73382" y="5232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82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443302" y="5245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77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310255" y="5232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85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726530" y="2590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84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458690" y="2493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70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368741" y="2590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88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773382" y="46670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82</a:t>
            </a:r>
            <a:endParaRPr lang="zh-TW" altLang="en-US" dirty="0"/>
          </a:p>
        </p:txBody>
      </p:sp>
      <p:pic>
        <p:nvPicPr>
          <p:cNvPr id="13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4143806" y="5028350"/>
            <a:ext cx="3061049" cy="1714874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570636" y="46834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51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312728" y="2678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271165" y="6998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99839" y="28631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67404" y="719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19949" y="48468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328482" y="719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297339" y="30478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796145" y="5028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7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" y="720868"/>
            <a:ext cx="9326966" cy="6022356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4368314" y="4957821"/>
            <a:ext cx="3061049" cy="171487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0" y="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匹配剩下點數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45673" y="51006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86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612201" y="448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83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304004" y="4218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87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748741" y="2590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89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12201" y="2590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78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304004" y="2590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89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745673" y="46590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85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652654" y="46756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53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259961" y="2960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12000" y="2960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259961" y="8820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1872" y="8793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74257" y="5028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368314" y="10279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368314" y="28729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758010" y="5028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7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5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t="6823" r="7604" b="4478"/>
          <a:stretch/>
        </p:blipFill>
        <p:spPr>
          <a:xfrm>
            <a:off x="6869372" y="155470"/>
            <a:ext cx="5322628" cy="42581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6" t="5785" r="6763" b="6482"/>
          <a:stretch/>
        </p:blipFill>
        <p:spPr>
          <a:xfrm>
            <a:off x="3436536" y="2878354"/>
            <a:ext cx="4083381" cy="4177539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r="8050" b="3934"/>
          <a:stretch/>
        </p:blipFill>
        <p:spPr>
          <a:xfrm>
            <a:off x="133775" y="0"/>
            <a:ext cx="4885900" cy="4180148"/>
          </a:xfrm>
        </p:spPr>
      </p:pic>
    </p:spTree>
    <p:extLst>
      <p:ext uri="{BB962C8B-B14F-4D97-AF65-F5344CB8AC3E}">
        <p14:creationId xmlns:p14="http://schemas.microsoft.com/office/powerpoint/2010/main" val="276394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" y="720868"/>
            <a:ext cx="9326966" cy="6022356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8448495" y="5292436"/>
            <a:ext cx="2018613" cy="11308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150416" y="492184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0.3982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537855" y="35833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0.2753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38918" y="35153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0.3239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044065" y="3651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0.298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537854" y="253538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0.2732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38918" y="253538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0.3150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127222" y="253538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0.2712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561761" y="459756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0.2636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268529" y="459996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0.2798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78570" y="498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297652" y="29047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7485" y="29047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90244" y="72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7652" y="727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375611" y="7113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408127" y="29047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008472" y="50817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8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78570" y="-1779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對的點距離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797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" y="720868"/>
            <a:ext cx="9326966" cy="6022356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8448495" y="5292436"/>
            <a:ext cx="2018613" cy="11308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044065" y="4923104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0.2765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537855" y="36512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0.6823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75055" y="3651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0.546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150416" y="36512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0.4854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537854" y="260465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0.4927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75055" y="260465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0.4426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044065" y="260465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0.3901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596363" y="473843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0.518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537947" y="47384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297652" y="27893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341726" y="27938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297652" y="686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8104" y="27893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341726" y="686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79020" y="4923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8200" y="29092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錯的點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用匈牙利匹配的點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的距離</a:t>
            </a:r>
          </a:p>
        </p:txBody>
      </p:sp>
    </p:spTree>
    <p:extLst>
      <p:ext uri="{BB962C8B-B14F-4D97-AF65-F5344CB8AC3E}">
        <p14:creationId xmlns:p14="http://schemas.microsoft.com/office/powerpoint/2010/main" val="292259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" y="720868"/>
            <a:ext cx="9326966" cy="60223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268529" y="459996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0.2798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51709" y="36512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0.9576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238918" y="43329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0.8699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088582" y="39241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0.7834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51708" y="257694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0.7659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268529" y="257694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0.7576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088582" y="257694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0.6613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551707" y="459996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0.7816</a:t>
            </a:r>
            <a:endParaRPr lang="zh-TW" altLang="en-US" dirty="0"/>
          </a:p>
        </p:txBody>
      </p:sp>
      <p:pic>
        <p:nvPicPr>
          <p:cNvPr id="13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8448495" y="5181024"/>
            <a:ext cx="2018613" cy="1130876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9088581" y="474970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0.6747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23084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對的點距離</a:t>
            </a:r>
            <a:r>
              <a:rPr lang="en-US" altLang="zh-TW" dirty="0" smtClean="0">
                <a:solidFill>
                  <a:srgbClr val="FF0000"/>
                </a:solidFill>
              </a:rPr>
              <a:t>+</a:t>
            </a:r>
            <a:r>
              <a:rPr lang="zh-TW" altLang="en-US" dirty="0" smtClean="0">
                <a:solidFill>
                  <a:srgbClr val="FF0000"/>
                </a:solidFill>
              </a:rPr>
              <a:t>錯的點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用匈牙利匹配的點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zh-TW" altLang="en-US" dirty="0">
                <a:solidFill>
                  <a:srgbClr val="FF0000"/>
                </a:solidFill>
              </a:rPr>
              <a:t>距離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4417147" y="4969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048410" y="2946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146809" y="47683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413209" y="2946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06838" y="2946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18055" y="49963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8048410" y="72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367948" y="8023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18055" y="8260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69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" y="720868"/>
            <a:ext cx="9326966" cy="6022356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8448495" y="5292436"/>
            <a:ext cx="2018613" cy="11308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150416" y="492184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0.3982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537855" y="35833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0.2753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38918" y="35153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0.3239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044065" y="3651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0.298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537854" y="253538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0.2732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38918" y="253538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0.3150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127222" y="253538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0.2712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561761" y="459756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0.2636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268529" y="459996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0.2798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78570" y="498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297652" y="29047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7485" y="29047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90244" y="72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97652" y="727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375611" y="7113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408127" y="29047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008472" y="50817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8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78570" y="-1779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對的點距離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673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" y="720868"/>
            <a:ext cx="9326966" cy="6022356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8448495" y="5181024"/>
            <a:ext cx="2018613" cy="11308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000797" y="4818487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0.2859    40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40874" y="35153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0.7329   12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101060" y="35153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0.593   15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847698" y="342854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0.5826   10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99196" y="250767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0.4961      9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101060" y="250767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0.4647     20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867044" y="251223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0.4853     7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399196" y="465026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0.5894   13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38200" y="23084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錯的點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用</a:t>
            </a:r>
            <a:r>
              <a:rPr lang="en-US" altLang="zh-TW" dirty="0" smtClean="0">
                <a:solidFill>
                  <a:srgbClr val="FF0000"/>
                </a:solidFill>
              </a:rPr>
              <a:t>mapping</a:t>
            </a:r>
            <a:r>
              <a:rPr lang="zh-TW" altLang="en-US" dirty="0" smtClean="0">
                <a:solidFill>
                  <a:srgbClr val="FF0000"/>
                </a:solidFill>
              </a:rPr>
              <a:t>的結果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zh-TW" altLang="en-US" dirty="0">
                <a:solidFill>
                  <a:srgbClr val="FF0000"/>
                </a:solidFill>
              </a:rPr>
              <a:t>距離</a:t>
            </a:r>
          </a:p>
        </p:txBody>
      </p:sp>
    </p:spTree>
    <p:extLst>
      <p:ext uri="{BB962C8B-B14F-4D97-AF65-F5344CB8AC3E}">
        <p14:creationId xmlns:p14="http://schemas.microsoft.com/office/powerpoint/2010/main" val="8252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" y="720868"/>
            <a:ext cx="9326966" cy="6022356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8448495" y="5181024"/>
            <a:ext cx="2018613" cy="11308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38200" y="23084"/>
            <a:ext cx="660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算距離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對的距離</a:t>
            </a:r>
            <a:r>
              <a:rPr lang="en-US" altLang="zh-TW" dirty="0" smtClean="0">
                <a:solidFill>
                  <a:srgbClr val="FF0000"/>
                </a:solidFill>
              </a:rPr>
              <a:t>+(</a:t>
            </a:r>
            <a:r>
              <a:rPr lang="zh-TW" altLang="en-US" dirty="0" smtClean="0">
                <a:solidFill>
                  <a:srgbClr val="FF0000"/>
                </a:solidFill>
              </a:rPr>
              <a:t>錯的點</a:t>
            </a:r>
            <a:r>
              <a:rPr lang="en-US" altLang="zh-TW" dirty="0" smtClean="0">
                <a:solidFill>
                  <a:srgbClr val="FF0000"/>
                </a:solidFill>
              </a:rPr>
              <a:t>/98)</a:t>
            </a:r>
            <a:r>
              <a:rPr lang="zh-TW" altLang="en-US" dirty="0" smtClean="0">
                <a:solidFill>
                  <a:srgbClr val="FF0000"/>
                </a:solidFill>
              </a:rPr>
              <a:t>*</a:t>
            </a:r>
            <a:r>
              <a:rPr lang="zh-TW" altLang="en-US" dirty="0">
                <a:solidFill>
                  <a:srgbClr val="FF0000"/>
                </a:solidFill>
              </a:rPr>
              <a:t>錯的點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用</a:t>
            </a:r>
            <a:r>
              <a:rPr lang="en-US" altLang="zh-TW" dirty="0">
                <a:solidFill>
                  <a:srgbClr val="FF0000"/>
                </a:solidFill>
              </a:rPr>
              <a:t>mapping</a:t>
            </a:r>
            <a:r>
              <a:rPr lang="zh-TW" altLang="en-US" dirty="0">
                <a:solidFill>
                  <a:srgbClr val="FF0000"/>
                </a:solidFill>
              </a:rPr>
              <a:t>的結果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的</a:t>
            </a:r>
            <a:r>
              <a:rPr lang="zh-TW" altLang="en-US" dirty="0" smtClean="0">
                <a:solidFill>
                  <a:srgbClr val="FF0000"/>
                </a:solidFill>
              </a:rPr>
              <a:t>距離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40872" y="39241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0.36504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38918" y="39241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0.4146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985556" y="39241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0.35744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440872" y="259080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0.31876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38918" y="257694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0.4098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974889" y="25769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0.30586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40872" y="466701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0.34178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985556" y="482542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0.514893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268529" y="459996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0.2798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488873" y="49322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87357" y="2812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276444" y="2821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02444" y="50363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276444" y="577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67808" y="772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488873" y="2946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481965" y="646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055225" y="49322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22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" y="720868"/>
            <a:ext cx="9326966" cy="6022356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8448495" y="5181024"/>
            <a:ext cx="2018613" cy="11308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448607" y="474970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0.0459     57</a:t>
            </a:r>
            <a:r>
              <a:rPr lang="zh-TW" altLang="en-US" dirty="0" smtClean="0"/>
              <a:t>點對到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89171" y="419821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0.0336     88</a:t>
            </a:r>
            <a:r>
              <a:rPr lang="zh-TW" altLang="en-US" dirty="0" smtClean="0"/>
              <a:t>點對到</a:t>
            </a:r>
            <a:r>
              <a:rPr lang="en-US" altLang="zh-TW" dirty="0" smtClean="0"/>
              <a:t>    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643403" y="32229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0.0392     82</a:t>
            </a:r>
            <a:r>
              <a:rPr lang="zh-TW" altLang="en-US" dirty="0" smtClean="0"/>
              <a:t>點對到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448495" y="32229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0.0367     87</a:t>
            </a:r>
            <a:r>
              <a:rPr lang="zh-TW" altLang="en-US" dirty="0" smtClean="0"/>
              <a:t>點對到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89171" y="253550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0.0384     89</a:t>
            </a:r>
            <a:r>
              <a:rPr lang="zh-TW" altLang="en-US" dirty="0" smtClean="0"/>
              <a:t>點對到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793170" y="2519441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0.0406    76</a:t>
            </a:r>
            <a:r>
              <a:rPr lang="zh-TW" altLang="en-US" dirty="0" smtClean="0"/>
              <a:t>點對到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544271" y="251702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0.0344     89</a:t>
            </a:r>
            <a:r>
              <a:rPr lang="zh-TW" altLang="en-US" dirty="0" smtClean="0"/>
              <a:t>點對到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89171" y="463936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0.0322     84</a:t>
            </a:r>
            <a:r>
              <a:rPr lang="zh-TW" altLang="en-US" dirty="0" smtClean="0"/>
              <a:t>點對到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793170" y="4693510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0.0220</a:t>
            </a:r>
            <a:r>
              <a:rPr lang="en-US" altLang="zh-TW" dirty="0"/>
              <a:t> </a:t>
            </a:r>
            <a:r>
              <a:rPr lang="en-US" altLang="zh-TW" dirty="0" smtClean="0"/>
              <a:t>      98</a:t>
            </a:r>
            <a:r>
              <a:rPr lang="zh-TW" altLang="en-US" dirty="0" smtClean="0"/>
              <a:t>點</a:t>
            </a:r>
            <a:r>
              <a:rPr lang="zh-TW" altLang="en-US" dirty="0"/>
              <a:t>對</a:t>
            </a:r>
            <a:r>
              <a:rPr lang="zh-TW" altLang="en-US" dirty="0" smtClean="0"/>
              <a:t>到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07938" y="48116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85750" y="4757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5750" y="633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228493" y="27677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28493" y="8183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85750" y="29048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457989" y="72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7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507938" y="29131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146054" y="47171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9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48804" y="65110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Mapping</a:t>
            </a:r>
            <a:r>
              <a:rPr lang="zh-TW" altLang="en-US" dirty="0" smtClean="0">
                <a:solidFill>
                  <a:srgbClr val="FF0000"/>
                </a:solidFill>
              </a:rPr>
              <a:t>座標</a:t>
            </a:r>
            <a:r>
              <a:rPr lang="en-US" altLang="zh-TW" dirty="0" smtClean="0">
                <a:solidFill>
                  <a:srgbClr val="FF0000"/>
                </a:solidFill>
              </a:rPr>
              <a:t>-</a:t>
            </a:r>
            <a:r>
              <a:rPr lang="zh-TW" altLang="en-US" dirty="0" smtClean="0">
                <a:solidFill>
                  <a:srgbClr val="FF0000"/>
                </a:solidFill>
              </a:rPr>
              <a:t>正解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19269" y="65110"/>
            <a:ext cx="768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Mapping</a:t>
            </a:r>
            <a:r>
              <a:rPr lang="zh-TW" altLang="en-US" dirty="0">
                <a:solidFill>
                  <a:srgbClr val="FF0000"/>
                </a:solidFill>
              </a:rPr>
              <a:t>座標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正</a:t>
            </a:r>
            <a:r>
              <a:rPr lang="zh-TW" altLang="en-US" dirty="0" smtClean="0">
                <a:solidFill>
                  <a:srgbClr val="FF0000"/>
                </a:solidFill>
              </a:rPr>
              <a:t>解</a:t>
            </a:r>
            <a:r>
              <a:rPr lang="en-US" altLang="zh-TW" dirty="0" smtClean="0">
                <a:solidFill>
                  <a:srgbClr val="FF0000"/>
                </a:solidFill>
              </a:rPr>
              <a:t>+(</a:t>
            </a:r>
            <a:r>
              <a:rPr lang="zh-TW" altLang="en-US" dirty="0">
                <a:solidFill>
                  <a:srgbClr val="FF0000"/>
                </a:solidFill>
              </a:rPr>
              <a:t>錯的點</a:t>
            </a:r>
            <a:r>
              <a:rPr lang="en-US" altLang="zh-TW" dirty="0">
                <a:solidFill>
                  <a:srgbClr val="FF0000"/>
                </a:solidFill>
              </a:rPr>
              <a:t>/98)</a:t>
            </a:r>
            <a:r>
              <a:rPr lang="zh-TW" altLang="en-US" dirty="0">
                <a:solidFill>
                  <a:srgbClr val="FF0000"/>
                </a:solidFill>
              </a:rPr>
              <a:t>*錯的點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用</a:t>
            </a:r>
            <a:r>
              <a:rPr lang="en-US" altLang="zh-TW" dirty="0">
                <a:solidFill>
                  <a:srgbClr val="FF0000"/>
                </a:solidFill>
              </a:rPr>
              <a:t>mapping</a:t>
            </a:r>
            <a:r>
              <a:rPr lang="zh-TW" altLang="en-US" dirty="0">
                <a:solidFill>
                  <a:srgbClr val="FF0000"/>
                </a:solidFill>
              </a:rPr>
              <a:t>的結果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的距離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007672" y="4811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576420" y="537713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0.0696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905800" y="127772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0.0418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661904" y="123470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0.0501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0562772" y="11814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0.0445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2905800" y="342395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0.0415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758773" y="340261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0.0549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0576420" y="340866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974161" y="552781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0.0407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1390243" y="34278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036999" y="5569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993554" y="34026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4036999" y="12931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11427164" y="1169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724742" y="12804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7806635" y="34239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11496323" y="5385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075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8173" y="1122363"/>
            <a:ext cx="10167581" cy="2387600"/>
          </a:xfrm>
        </p:spPr>
        <p:txBody>
          <a:bodyPr/>
          <a:lstStyle/>
          <a:p>
            <a:r>
              <a:rPr lang="en-US" altLang="zh-TW" dirty="0" smtClean="0"/>
              <a:t>Apply RANSAC in Shape Context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302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cp2tform</a:t>
            </a:r>
            <a:r>
              <a:rPr lang="zh-TW" altLang="en-US" dirty="0" smtClean="0"/>
              <a:t>將所有對的點算出一個轉換矩陣</a:t>
            </a:r>
            <a:endParaRPr lang="en-US" altLang="zh-TW" dirty="0" smtClean="0"/>
          </a:p>
          <a:p>
            <a:r>
              <a:rPr lang="zh-TW" altLang="en-US" dirty="0" smtClean="0"/>
              <a:t>利用這個轉換矩陣將所有對的算出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點</a:t>
            </a:r>
            <a:endParaRPr lang="en-US" altLang="zh-TW" dirty="0" smtClean="0"/>
          </a:p>
          <a:p>
            <a:r>
              <a:rPr lang="zh-TW" altLang="en-US" dirty="0" smtClean="0"/>
              <a:t>將所有正解</a:t>
            </a:r>
            <a:r>
              <a:rPr lang="en-US" altLang="zh-TW" dirty="0" smtClean="0"/>
              <a:t>-mapping</a:t>
            </a:r>
            <a:r>
              <a:rPr lang="zh-TW" altLang="en-US" dirty="0" smtClean="0"/>
              <a:t>點算距離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對的距離</a:t>
            </a:r>
            <a:r>
              <a:rPr lang="en-US" altLang="zh-TW" dirty="0" smtClean="0"/>
              <a:t>+</a:t>
            </a:r>
            <a:r>
              <a:rPr lang="zh-TW" altLang="en-US" dirty="0" smtClean="0"/>
              <a:t>錯的點數*</a:t>
            </a:r>
            <a:r>
              <a:rPr lang="en-US" altLang="zh-TW" dirty="0" smtClean="0"/>
              <a:t>0.1)/98</a:t>
            </a:r>
            <a:endParaRPr lang="en-US" altLang="zh-TW" dirty="0"/>
          </a:p>
          <a:p>
            <a:r>
              <a:rPr lang="zh-TW" altLang="en-US" dirty="0" smtClean="0"/>
              <a:t>王泰傑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18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cp2tform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85691"/>
            <a:ext cx="10515600" cy="4351338"/>
          </a:xfrm>
        </p:spPr>
        <p:txBody>
          <a:bodyPr/>
          <a:lstStyle/>
          <a:p>
            <a:r>
              <a:rPr lang="en-US" altLang="zh-TW" dirty="0" err="1"/>
              <a:t>input_points</a:t>
            </a:r>
            <a:r>
              <a:rPr lang="en-US" altLang="zh-TW" dirty="0"/>
              <a:t>(:,1)=</a:t>
            </a:r>
            <a:r>
              <a:rPr lang="en-US" altLang="zh-TW" dirty="0" err="1"/>
              <a:t>All_correct_point</a:t>
            </a:r>
            <a:r>
              <a:rPr lang="en-US" altLang="zh-TW" dirty="0"/>
              <a:t>(:,5);</a:t>
            </a:r>
          </a:p>
          <a:p>
            <a:r>
              <a:rPr lang="en-US" altLang="zh-TW" dirty="0" err="1"/>
              <a:t>input_points</a:t>
            </a:r>
            <a:r>
              <a:rPr lang="en-US" altLang="zh-TW" dirty="0"/>
              <a:t>(:,2)=</a:t>
            </a:r>
            <a:r>
              <a:rPr lang="en-US" altLang="zh-TW" dirty="0" err="1"/>
              <a:t>All_correct_point</a:t>
            </a:r>
            <a:r>
              <a:rPr lang="en-US" altLang="zh-TW" dirty="0"/>
              <a:t>(:,6);</a:t>
            </a:r>
          </a:p>
          <a:p>
            <a:r>
              <a:rPr lang="en-US" altLang="zh-TW" dirty="0" err="1"/>
              <a:t>base_points</a:t>
            </a:r>
            <a:r>
              <a:rPr lang="en-US" altLang="zh-TW" dirty="0"/>
              <a:t>(:,1)=</a:t>
            </a:r>
            <a:r>
              <a:rPr lang="en-US" altLang="zh-TW" dirty="0" err="1"/>
              <a:t>All_correct_point</a:t>
            </a:r>
            <a:r>
              <a:rPr lang="en-US" altLang="zh-TW" dirty="0"/>
              <a:t>(:,7);</a:t>
            </a:r>
          </a:p>
          <a:p>
            <a:r>
              <a:rPr lang="en-US" altLang="zh-TW" dirty="0" err="1"/>
              <a:t>base_points</a:t>
            </a:r>
            <a:r>
              <a:rPr lang="en-US" altLang="zh-TW" dirty="0"/>
              <a:t>(:,2)=</a:t>
            </a:r>
            <a:r>
              <a:rPr lang="en-US" altLang="zh-TW" dirty="0" err="1"/>
              <a:t>All_correct_point</a:t>
            </a:r>
            <a:r>
              <a:rPr lang="en-US" altLang="zh-TW" dirty="0"/>
              <a:t>(:,8);</a:t>
            </a:r>
          </a:p>
          <a:p>
            <a:r>
              <a:rPr lang="en-US" altLang="zh-TW" dirty="0" err="1"/>
              <a:t>t_affine</a:t>
            </a:r>
            <a:r>
              <a:rPr lang="en-US" altLang="zh-TW" dirty="0"/>
              <a:t> = cp2tform(</a:t>
            </a:r>
            <a:r>
              <a:rPr lang="en-US" altLang="zh-TW" dirty="0" err="1"/>
              <a:t>input_points,base_points,'affine</a:t>
            </a:r>
            <a:r>
              <a:rPr lang="en-US" altLang="zh-TW" dirty="0"/>
              <a:t>');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47681"/>
          <a:stretch/>
        </p:blipFill>
        <p:spPr>
          <a:xfrm>
            <a:off x="7144673" y="0"/>
            <a:ext cx="2330831" cy="40124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34" y="1690687"/>
            <a:ext cx="2467065" cy="42870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804" y="4790079"/>
            <a:ext cx="3670869" cy="17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34" y="279289"/>
            <a:ext cx="7997375" cy="65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1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t="4726" r="7712" b="6006"/>
          <a:stretch/>
        </p:blipFill>
        <p:spPr>
          <a:xfrm>
            <a:off x="7771262" y="95533"/>
            <a:ext cx="5322628" cy="428539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38232"/>
            <a:ext cx="6400800" cy="480060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" r="7691" b="4261"/>
          <a:stretch/>
        </p:blipFill>
        <p:spPr>
          <a:xfrm>
            <a:off x="12510" y="0"/>
            <a:ext cx="4940490" cy="4165932"/>
          </a:xfrm>
        </p:spPr>
      </p:pic>
    </p:spTree>
    <p:extLst>
      <p:ext uri="{BB962C8B-B14F-4D97-AF65-F5344CB8AC3E}">
        <p14:creationId xmlns:p14="http://schemas.microsoft.com/office/powerpoint/2010/main" val="28608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" y="720868"/>
            <a:ext cx="9326966" cy="6022356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8448495" y="5181024"/>
            <a:ext cx="2018613" cy="11308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044065" y="481848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0.0679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10435" y="3651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0.041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38918" y="35153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0.0483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150416" y="36512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0.0439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551924" y="26025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0.0398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38918" y="26025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0.0542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150415" y="2581614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0.0384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551924" y="468734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0.0406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146809" y="28174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155" y="28277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9777" y="50031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19777" y="6690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146809" y="6690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66304" y="6690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308972" y="28277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7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146809" y="46744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795379" y="163564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8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" y="720868"/>
            <a:ext cx="9326966" cy="6022356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8448495" y="5181024"/>
            <a:ext cx="2018613" cy="11308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795379" y="163564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*0.15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044065" y="481169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0.0884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55844" y="35153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0.0454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348140" y="34182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0.0556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140436" y="36361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0.0479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55844" y="257521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0.0455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348139" y="257521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0.0645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140434" y="257521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0.0425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55844" y="465921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0.0471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146809" y="276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2219" y="2790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73639" y="732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60339" y="49963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146809" y="7377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357828" y="732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417147" y="27902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8146681" y="47948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97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88961" y="2781221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Shape context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55157" y="2781221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找到兩張圖最佳對應</a:t>
            </a:r>
            <a:r>
              <a:rPr lang="zh-TW" altLang="en-US" dirty="0">
                <a:solidFill>
                  <a:srgbClr val="FF0000"/>
                </a:solidFill>
              </a:rPr>
              <a:t>點</a:t>
            </a:r>
          </a:p>
        </p:txBody>
      </p:sp>
      <p:cxnSp>
        <p:nvCxnSpPr>
          <p:cNvPr id="7" name="直線單箭頭接點 6"/>
          <p:cNvCxnSpPr>
            <a:stCxn id="4" idx="3"/>
            <a:endCxn id="5" idx="1"/>
          </p:cNvCxnSpPr>
          <p:nvPr/>
        </p:nvCxnSpPr>
        <p:spPr>
          <a:xfrm>
            <a:off x="2149523" y="3156535"/>
            <a:ext cx="1305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149523" y="278122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透過匈牙利</a:t>
            </a:r>
            <a:endParaRPr lang="en-US" altLang="zh-TW" dirty="0" smtClean="0"/>
          </a:p>
          <a:p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930786" y="2781220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Voting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/>
          <p:cNvCxnSpPr>
            <a:stCxn id="5" idx="3"/>
            <a:endCxn id="13" idx="1"/>
          </p:cNvCxnSpPr>
          <p:nvPr/>
        </p:nvCxnSpPr>
        <p:spPr>
          <a:xfrm flipV="1">
            <a:off x="5215719" y="3156534"/>
            <a:ext cx="17150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0363200" y="395930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threshold=0.05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197826" y="2781220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算距離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307964" y="2781220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random</a:t>
            </a:r>
          </a:p>
          <a:p>
            <a:r>
              <a:rPr lang="zh-TW" altLang="en-US" dirty="0" smtClean="0"/>
              <a:t>從</a:t>
            </a:r>
            <a:r>
              <a:rPr lang="en-US" altLang="zh-TW" dirty="0" smtClean="0"/>
              <a:t>2000</a:t>
            </a:r>
            <a:r>
              <a:rPr lang="zh-TW" altLang="en-US" dirty="0" smtClean="0"/>
              <a:t>組找出</a:t>
            </a:r>
            <a:endParaRPr lang="en-US" altLang="zh-TW" dirty="0" smtClean="0"/>
          </a:p>
          <a:p>
            <a:r>
              <a:rPr lang="zh-TW" altLang="en-US" dirty="0" smtClean="0"/>
              <a:t>最好轉換矩陣</a:t>
            </a:r>
            <a:endParaRPr lang="zh-TW" altLang="en-US" dirty="0"/>
          </a:p>
        </p:txBody>
      </p:sp>
      <p:cxnSp>
        <p:nvCxnSpPr>
          <p:cNvPr id="25" name="直線單箭頭接點 24"/>
          <p:cNvCxnSpPr>
            <a:stCxn id="13" idx="3"/>
            <a:endCxn id="19" idx="1"/>
          </p:cNvCxnSpPr>
          <p:nvPr/>
        </p:nvCxnSpPr>
        <p:spPr>
          <a:xfrm>
            <a:off x="8691348" y="3156534"/>
            <a:ext cx="1506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658154" y="2833367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剩下</a:t>
            </a:r>
            <a:r>
              <a:rPr lang="en-US" altLang="zh-TW" dirty="0" smtClean="0"/>
              <a:t>95</a:t>
            </a:r>
            <a:r>
              <a:rPr lang="zh-TW" altLang="en-US" dirty="0" smtClean="0"/>
              <a:t>點去乘</a:t>
            </a:r>
            <a:endParaRPr lang="en-US" altLang="zh-TW" dirty="0" smtClean="0"/>
          </a:p>
          <a:p>
            <a:r>
              <a:rPr lang="zh-TW" altLang="en-US" dirty="0" smtClean="0"/>
              <a:t>上轉換矩陣</a:t>
            </a:r>
            <a:endParaRPr lang="zh-TW" altLang="en-US" dirty="0"/>
          </a:p>
        </p:txBody>
      </p:sp>
      <p:cxnSp>
        <p:nvCxnSpPr>
          <p:cNvPr id="31" name="直線單箭頭接點 30"/>
          <p:cNvCxnSpPr>
            <a:stCxn id="19" idx="2"/>
            <a:endCxn id="32" idx="0"/>
          </p:cNvCxnSpPr>
          <p:nvPr/>
        </p:nvCxnSpPr>
        <p:spPr>
          <a:xfrm>
            <a:off x="11078107" y="3531847"/>
            <a:ext cx="0" cy="114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0197826" y="4674526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找出對的點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930786" y="4674526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cost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>
            <a:stCxn id="32" idx="1"/>
            <a:endCxn id="34" idx="3"/>
          </p:cNvCxnSpPr>
          <p:nvPr/>
        </p:nvCxnSpPr>
        <p:spPr>
          <a:xfrm flipH="1">
            <a:off x="8691348" y="5049840"/>
            <a:ext cx="1506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8632291" y="4449674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將第一張圖錯</a:t>
            </a:r>
            <a:endParaRPr lang="en-US" altLang="zh-TW" dirty="0" smtClean="0"/>
          </a:p>
          <a:p>
            <a:r>
              <a:rPr lang="zh-TW" altLang="en-US" dirty="0" smtClean="0"/>
              <a:t>的點乘上最好</a:t>
            </a:r>
            <a:endParaRPr lang="en-US" altLang="zh-TW" dirty="0" smtClean="0"/>
          </a:p>
          <a:p>
            <a:r>
              <a:rPr lang="zh-TW" altLang="en-US" dirty="0" smtClean="0"/>
              <a:t>的轉換矩陣，</a:t>
            </a:r>
            <a:endParaRPr lang="en-US" altLang="zh-TW" dirty="0" smtClean="0"/>
          </a:p>
          <a:p>
            <a:r>
              <a:rPr lang="zh-TW" altLang="en-US" dirty="0" smtClean="0"/>
              <a:t>在減去第二張的</a:t>
            </a:r>
            <a:endParaRPr lang="en-US" altLang="zh-TW" dirty="0" smtClean="0"/>
          </a:p>
          <a:p>
            <a:r>
              <a:rPr lang="zh-TW" altLang="en-US" dirty="0" smtClean="0"/>
              <a:t>錯</a:t>
            </a:r>
            <a:r>
              <a:rPr lang="zh-TW" altLang="en-US" dirty="0"/>
              <a:t>的</a:t>
            </a:r>
            <a:r>
              <a:rPr lang="zh-TW" altLang="en-US" dirty="0" smtClean="0"/>
              <a:t>點，算</a:t>
            </a:r>
            <a:r>
              <a:rPr lang="en-US" altLang="zh-TW" dirty="0" smtClean="0"/>
              <a:t>cost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3455157" y="4674526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找出剩下點的最佳對應</a:t>
            </a:r>
            <a:r>
              <a:rPr lang="zh-TW" altLang="en-US" dirty="0">
                <a:solidFill>
                  <a:srgbClr val="FF0000"/>
                </a:solidFill>
              </a:rPr>
              <a:t>點</a:t>
            </a:r>
          </a:p>
        </p:txBody>
      </p:sp>
      <p:cxnSp>
        <p:nvCxnSpPr>
          <p:cNvPr id="42" name="直線單箭頭接點 41"/>
          <p:cNvCxnSpPr>
            <a:stCxn id="34" idx="1"/>
            <a:endCxn id="40" idx="3"/>
          </p:cNvCxnSpPr>
          <p:nvPr/>
        </p:nvCxnSpPr>
        <p:spPr>
          <a:xfrm flipH="1">
            <a:off x="5215719" y="5049840"/>
            <a:ext cx="1715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426586" y="472667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透過匈牙利</a:t>
            </a:r>
            <a:endParaRPr lang="en-US" altLang="zh-TW" dirty="0" smtClean="0"/>
          </a:p>
          <a:p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61075" y="4617826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找出對的點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47" name="直線單箭頭接點 46"/>
          <p:cNvCxnSpPr>
            <a:stCxn id="40" idx="1"/>
            <a:endCxn id="45" idx="3"/>
          </p:cNvCxnSpPr>
          <p:nvPr/>
        </p:nvCxnSpPr>
        <p:spPr>
          <a:xfrm flipH="1" flipV="1">
            <a:off x="1821637" y="4993140"/>
            <a:ext cx="1633520" cy="5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832634" y="4669973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設</a:t>
            </a:r>
            <a:r>
              <a:rPr lang="en-US" altLang="zh-TW" dirty="0" smtClean="0"/>
              <a:t>threshold=0.1</a:t>
            </a:r>
          </a:p>
          <a:p>
            <a:r>
              <a:rPr lang="zh-TW" altLang="en-US" dirty="0" smtClean="0"/>
              <a:t>將好的點留下，不好的</a:t>
            </a:r>
            <a:r>
              <a:rPr lang="zh-TW" altLang="en-US" dirty="0"/>
              <a:t>刪除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933975" y="5794964"/>
            <a:ext cx="5847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當初這裡的轉換矩陣</a:t>
            </a:r>
            <a:r>
              <a:rPr lang="zh-TW" altLang="en-US" b="1" dirty="0">
                <a:solidFill>
                  <a:srgbClr val="FF0000"/>
                </a:solidFill>
              </a:rPr>
              <a:t>是</a:t>
            </a:r>
            <a:r>
              <a:rPr lang="zh-TW" altLang="en-US" b="1" dirty="0" smtClean="0">
                <a:solidFill>
                  <a:srgbClr val="FF0000"/>
                </a:solidFill>
              </a:rPr>
              <a:t>用</a:t>
            </a:r>
            <a:r>
              <a:rPr lang="en-US" altLang="zh-TW" b="1" dirty="0" smtClean="0">
                <a:solidFill>
                  <a:srgbClr val="FF0000"/>
                </a:solidFill>
              </a:rPr>
              <a:t>voting</a:t>
            </a:r>
            <a:r>
              <a:rPr lang="zh-TW" altLang="en-US" b="1" dirty="0" smtClean="0">
                <a:solidFill>
                  <a:srgbClr val="FF0000"/>
                </a:solidFill>
              </a:rPr>
              <a:t>最好的轉換矩陣去做換算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這此更換成，將我認為是對的點去求出一個轉換矩陣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再</a:t>
            </a:r>
            <a:r>
              <a:rPr lang="zh-TW" altLang="en-US" b="1" dirty="0" smtClean="0">
                <a:solidFill>
                  <a:srgbClr val="FF0000"/>
                </a:solidFill>
              </a:rPr>
              <a:t>去乘上剩下的點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>
            <a:stCxn id="40" idx="2"/>
          </p:cNvCxnSpPr>
          <p:nvPr/>
        </p:nvCxnSpPr>
        <p:spPr>
          <a:xfrm>
            <a:off x="4335438" y="5425153"/>
            <a:ext cx="0" cy="375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0" y="717562"/>
            <a:ext cx="9326966" cy="6022356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8448495" y="5181024"/>
            <a:ext cx="2018613" cy="11308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102575" y="481169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0.068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51379" y="3515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97428" y="34823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0.048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102575" y="34823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0.0433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534359" y="256578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0.0402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97428" y="256578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0.0538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102575" y="256578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0.0384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534358" y="462702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0.0397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256896" y="27504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79521" y="48116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79521" y="7254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87484" y="2768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256896" y="7347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321347" y="7441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321347" y="27504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297652" y="4719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795379" y="163564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4135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0" y="717562"/>
            <a:ext cx="9326966" cy="6022356"/>
          </a:xfrm>
          <a:prstGeom prst="rect">
            <a:avLst/>
          </a:prstGeo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8" t="17002" r="14846" b="17328"/>
          <a:stretch/>
        </p:blipFill>
        <p:spPr>
          <a:xfrm>
            <a:off x="8448495" y="5181024"/>
            <a:ext cx="2018613" cy="11308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795379" y="163564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*0.15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044065" y="481169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0.0892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83140" y="39328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0.0468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238917" y="388524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0.0564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150416" y="388524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0.0482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83139" y="257355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0.0447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38917" y="257355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0.0637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150416" y="257355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0.0416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641648" y="467479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0.047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146809" y="2784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87484" y="2784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87355" y="7578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87355" y="5044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146809" y="813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417147" y="813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386153" y="2779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8146809" y="4732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68879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8173" y="1122363"/>
            <a:ext cx="10167581" cy="2387600"/>
          </a:xfrm>
        </p:spPr>
        <p:txBody>
          <a:bodyPr/>
          <a:lstStyle/>
          <a:p>
            <a:r>
              <a:rPr lang="en-US" altLang="zh-TW" dirty="0" smtClean="0"/>
              <a:t>Apply RANSAC in Shape Context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302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跑所有數據，跑出每個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的系統分數</a:t>
            </a:r>
            <a:endParaRPr lang="en-US" altLang="zh-TW" dirty="0" smtClean="0"/>
          </a:p>
          <a:p>
            <a:r>
              <a:rPr lang="zh-TW" altLang="en-US" dirty="0" smtClean="0"/>
              <a:t>主觀測試</a:t>
            </a:r>
            <a:endParaRPr lang="en-US" altLang="zh-TW" dirty="0" smtClean="0"/>
          </a:p>
          <a:p>
            <a:r>
              <a:rPr lang="en-US" altLang="zh-TW" dirty="0" smtClean="0"/>
              <a:t>ASP.net</a:t>
            </a:r>
          </a:p>
          <a:p>
            <a:r>
              <a:rPr lang="zh-TW" altLang="en-US" dirty="0" smtClean="0"/>
              <a:t>王泰傑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2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6987"/>
            <a:ext cx="9342119" cy="601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0795379" y="163564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60060" y="16356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0.0236     2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57290" y="16356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0.0717    47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557146" y="16356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0.0294    3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60060" y="2320119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0.0238  </a:t>
            </a:r>
            <a:r>
              <a:rPr lang="zh-TW" altLang="en-US" dirty="0" smtClean="0"/>
              <a:t>  </a:t>
            </a:r>
            <a:r>
              <a:rPr lang="en-US" altLang="zh-TW" dirty="0" smtClean="0"/>
              <a:t> 0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789350" y="2320119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0.0251     2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530696" y="2320119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0.0272     1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107162" y="439457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0.0276      0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757290" y="439457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0.0512    </a:t>
            </a:r>
            <a:r>
              <a:rPr lang="zh-TW" altLang="en-US" dirty="0" smtClean="0"/>
              <a:t> </a:t>
            </a:r>
            <a:r>
              <a:rPr lang="en-US" altLang="zh-TW" dirty="0" smtClean="0"/>
              <a:t>13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83560" y="496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83560" y="2689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255442" y="2689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950847" y="2689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83560" y="4763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094410" y="496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42883" y="4763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755132" y="496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37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6987"/>
            <a:ext cx="9342119" cy="601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160059" y="12765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0.0245      2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30841" y="12765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0.0965     47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07333" y="127655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0.0325     4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795379" y="163564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*0.15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0059" y="230647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0.0251     0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730841" y="2306472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0.0261        2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580884" y="234101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0.0285      1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54261" y="4380931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0.0315      0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42438" y="440182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0.057    10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6514" y="496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6514" y="2675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27469" y="2675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825135" y="2675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36514" y="47711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825135" y="563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025692" y="4750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724006" y="5171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348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81000"/>
            <a:ext cx="10401368" cy="612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795379" y="163564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6662" y="16356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0.0338    9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064821" y="15372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0.0654    31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940221" y="120837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0.0514       15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361703" y="22791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0.0579     17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92527" y="227917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0.0425      6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019569" y="2265528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0.0602    19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361703" y="4362018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0.0515    13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189855" y="4362018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0.0469      17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30122" y="385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274779" y="2471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274779" y="4745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956644" y="355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25607" y="4570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25607" y="2478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74779" y="3372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956644" y="24794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2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81000"/>
            <a:ext cx="10401368" cy="612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296537" y="9439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0.0455      8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58853" y="9439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0.0744    22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032391" y="9439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0.0598    15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96537" y="222458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0.0676      16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18976" y="2224585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0.0455     6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79492" y="2245478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0.0698      19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319563" y="443750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0.0581     13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105955" y="443750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0.0551     17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0795379" y="163564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*0.15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36515" y="449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244454" y="25273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314846" y="46659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36515" y="4806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079475" y="449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36515" y="26945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079475" y="26148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244454" y="463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38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6" t="4334" r="8378" b="4407"/>
          <a:stretch/>
        </p:blipFill>
        <p:spPr>
          <a:xfrm>
            <a:off x="7929349" y="0"/>
            <a:ext cx="5281685" cy="43809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88" y="1928487"/>
            <a:ext cx="6400800" cy="480060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r="8024" b="5447"/>
          <a:stretch/>
        </p:blipFill>
        <p:spPr>
          <a:xfrm>
            <a:off x="75632" y="0"/>
            <a:ext cx="4899547" cy="4114326"/>
          </a:xfrm>
        </p:spPr>
      </p:pic>
    </p:spTree>
    <p:extLst>
      <p:ext uri="{BB962C8B-B14F-4D97-AF65-F5344CB8AC3E}">
        <p14:creationId xmlns:p14="http://schemas.microsoft.com/office/powerpoint/2010/main" val="18217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75" y="362965"/>
            <a:ext cx="10862004" cy="649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46662" y="178299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0.058    26</a:t>
            </a:r>
            <a:r>
              <a:rPr lang="zh-TW" altLang="en-US" dirty="0" smtClean="0"/>
              <a:t>點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344031" y="178299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0.0519    12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305520" y="17829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0.0372    4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446662" y="2333768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0.0508    20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333758" y="233376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0.0543   22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478142" y="2333768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0.0455    8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499562" y="46129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0.0377    6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13949" y="4612943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0.0307   6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837709" y="47976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587749" y="3292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06432" y="4982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8286063" y="2703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06432" y="2703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777103" y="3292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833316" y="2703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50508" y="3292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795379" y="163564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2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95" y="303405"/>
            <a:ext cx="10961610" cy="655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501254" y="3110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0.072    27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344031" y="3110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0.0598    14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526138" y="3110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0.0392   4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31336" y="233376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0.0611     22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344031" y="233376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0.0641    23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607931" y="2333767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0.0489    7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86213" y="465388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0.044   7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461051" y="4653887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0.0338    6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970521" y="103350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*0.15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897020" y="465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758402" y="234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804377" y="4653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338781" y="25184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727138" y="2598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2152" y="2573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874591" y="23337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01988" y="2598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546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9"/>
          <a:stretch/>
        </p:blipFill>
        <p:spPr bwMode="auto">
          <a:xfrm>
            <a:off x="2633648" y="564133"/>
            <a:ext cx="2103121" cy="301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/>
          <a:stretch/>
        </p:blipFill>
        <p:spPr bwMode="auto">
          <a:xfrm>
            <a:off x="4736769" y="564133"/>
            <a:ext cx="2430256" cy="312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6"/>
          <a:stretch/>
        </p:blipFill>
        <p:spPr bwMode="auto">
          <a:xfrm>
            <a:off x="7034972" y="560610"/>
            <a:ext cx="2508943" cy="293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538" b="2544"/>
          <a:stretch/>
        </p:blipFill>
        <p:spPr bwMode="auto">
          <a:xfrm>
            <a:off x="2633648" y="3496412"/>
            <a:ext cx="2025223" cy="279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 b="3127"/>
          <a:stretch/>
        </p:blipFill>
        <p:spPr bwMode="auto">
          <a:xfrm>
            <a:off x="4603199" y="3277927"/>
            <a:ext cx="2563826" cy="301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6597" r="1" b="6273"/>
          <a:stretch/>
        </p:blipFill>
        <p:spPr bwMode="auto">
          <a:xfrm>
            <a:off x="7167026" y="3387168"/>
            <a:ext cx="2391326" cy="291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018199" y="59713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0.0762   10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77840" y="560610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0.0987 15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08096" y="56061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0.0903  14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025487" y="342879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0.0688  11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47046" y="342879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0.0943  18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876615" y="340913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0.0929  16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702735" y="3135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657521" y="597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65784" y="560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419179" y="33398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030013" y="3311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70476" y="597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970521" y="103350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41862" y="2277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200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079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9"/>
          <a:stretch/>
        </p:blipFill>
        <p:spPr bwMode="auto">
          <a:xfrm>
            <a:off x="2633648" y="564133"/>
            <a:ext cx="2103121" cy="301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/>
          <a:stretch/>
        </p:blipFill>
        <p:spPr bwMode="auto">
          <a:xfrm>
            <a:off x="4736769" y="564133"/>
            <a:ext cx="2430256" cy="312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6"/>
          <a:stretch/>
        </p:blipFill>
        <p:spPr bwMode="auto">
          <a:xfrm>
            <a:off x="7034972" y="560610"/>
            <a:ext cx="2508943" cy="293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538" b="2544"/>
          <a:stretch/>
        </p:blipFill>
        <p:spPr bwMode="auto">
          <a:xfrm>
            <a:off x="2633648" y="3496412"/>
            <a:ext cx="2025223" cy="279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 b="3127"/>
          <a:stretch/>
        </p:blipFill>
        <p:spPr bwMode="auto">
          <a:xfrm>
            <a:off x="4603199" y="3277927"/>
            <a:ext cx="2563826" cy="301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6597" r="1" b="6273"/>
          <a:stretch/>
        </p:blipFill>
        <p:spPr bwMode="auto">
          <a:xfrm>
            <a:off x="7167026" y="3387168"/>
            <a:ext cx="2391326" cy="291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018199" y="59713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0.0806   6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77840" y="56061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0.1065  17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08096" y="56061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0.1009  17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025487" y="342879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0.0763  13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47046" y="342879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0.1036  15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876615" y="340913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0.1029   17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702735" y="3135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657521" y="597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365784" y="560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419179" y="33398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030013" y="3311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970476" y="597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970521" y="103350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*0.15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41862" y="2277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200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643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系統畫</a:t>
            </a:r>
            <a:r>
              <a:rPr lang="zh-TW" altLang="en-US" dirty="0"/>
              <a:t>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9" r="4613" b="4963"/>
          <a:stretch/>
        </p:blipFill>
        <p:spPr>
          <a:xfrm>
            <a:off x="812758" y="1447482"/>
            <a:ext cx="10398652" cy="4583575"/>
          </a:xfrm>
        </p:spPr>
      </p:pic>
      <p:sp>
        <p:nvSpPr>
          <p:cNvPr id="5" name="文字方塊 4"/>
          <p:cNvSpPr txBox="1"/>
          <p:nvPr/>
        </p:nvSpPr>
        <p:spPr>
          <a:xfrm>
            <a:off x="838200" y="163373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受測者</a:t>
            </a:r>
            <a:r>
              <a:rPr lang="en-US" altLang="zh-TW" dirty="0" smtClean="0"/>
              <a:t>20</a:t>
            </a:r>
            <a:r>
              <a:rPr lang="zh-TW" altLang="en-US" dirty="0" smtClean="0"/>
              <a:t>人，平均年齡</a:t>
            </a:r>
            <a:r>
              <a:rPr lang="en-US" altLang="zh-TW" dirty="0" smtClean="0"/>
              <a:t>23</a:t>
            </a:r>
            <a:r>
              <a:rPr lang="zh-TW" altLang="en-US" dirty="0" smtClean="0"/>
              <a:t>歲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t="50633" r="6876" b="27942"/>
          <a:stretch/>
        </p:blipFill>
        <p:spPr>
          <a:xfrm>
            <a:off x="527978" y="5388662"/>
            <a:ext cx="10683432" cy="14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8" t="13905" r="28106" b="6826"/>
          <a:stretch/>
        </p:blipFill>
        <p:spPr>
          <a:xfrm>
            <a:off x="366531" y="564919"/>
            <a:ext cx="6250330" cy="5644236"/>
          </a:xfrm>
        </p:spPr>
      </p:pic>
      <p:sp>
        <p:nvSpPr>
          <p:cNvPr id="5" name="矩形 4"/>
          <p:cNvSpPr/>
          <p:nvPr/>
        </p:nvSpPr>
        <p:spPr>
          <a:xfrm>
            <a:off x="7145438" y="3017705"/>
            <a:ext cx="4974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R^2 (R square</a:t>
            </a:r>
            <a:r>
              <a:rPr lang="en-US" altLang="zh-TW" dirty="0" smtClean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zh-TW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；分數越大代表系統分數越可信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40952" y="380253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660099"/>
                </a:solidFill>
                <a:latin typeface="arial" panose="020B0604020202020204" pitchFamily="34" charset="0"/>
                <a:hlinkClick r:id="rId3"/>
              </a:rPr>
              <a:t>Linear Regression </a:t>
            </a:r>
            <a:r>
              <a:rPr lang="zh-TW" altLang="en-US" dirty="0">
                <a:solidFill>
                  <a:srgbClr val="660099"/>
                </a:solidFill>
                <a:latin typeface="arial" panose="020B0604020202020204" pitchFamily="34" charset="0"/>
                <a:hlinkClick r:id="rId3"/>
              </a:rPr>
              <a:t>線性迴歸</a:t>
            </a:r>
            <a:endParaRPr lang="zh-TW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826643" y="541695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系統分數 </a:t>
            </a:r>
            <a:r>
              <a:rPr lang="en-US" altLang="zh-TW" b="1" dirty="0" smtClean="0">
                <a:solidFill>
                  <a:srgbClr val="FF0000"/>
                </a:solidFill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0~1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940952" y="1511809"/>
            <a:ext cx="411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算出第某張圖評分分數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LOG(</a:t>
            </a:r>
            <a:r>
              <a:rPr lang="zh-TW" altLang="en-US" dirty="0" smtClean="0"/>
              <a:t>幾何平均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917" y="2005078"/>
            <a:ext cx="2219325" cy="5143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145438" y="207758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EX: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93853" y="842395"/>
            <a:ext cx="461665" cy="167449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受測者評分分數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78045" y="842395"/>
            <a:ext cx="461665" cy="47995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取完</a:t>
            </a:r>
            <a:r>
              <a:rPr lang="en-US" altLang="zh-TW" b="1" dirty="0" smtClean="0">
                <a:solidFill>
                  <a:srgbClr val="FF0000"/>
                </a:solidFill>
              </a:rPr>
              <a:t>LOG</a:t>
            </a:r>
            <a:r>
              <a:rPr lang="zh-TW" altLang="en-US" b="1" dirty="0" smtClean="0">
                <a:solidFill>
                  <a:srgbClr val="FF0000"/>
                </a:solidFill>
              </a:rPr>
              <a:t>都不超過</a:t>
            </a:r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r>
              <a:rPr lang="zh-TW" altLang="en-US" b="1" dirty="0" smtClean="0">
                <a:solidFill>
                  <a:srgbClr val="FF0000"/>
                </a:solidFill>
              </a:rPr>
              <a:t>，所以可預測他滿分都是</a:t>
            </a:r>
            <a:r>
              <a:rPr lang="en-US" altLang="zh-TW" b="1" dirty="0" smtClean="0">
                <a:solidFill>
                  <a:srgbClr val="FF0000"/>
                </a:solidFill>
              </a:rPr>
              <a:t>100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023" y="5047700"/>
            <a:ext cx="5563854" cy="116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0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1" y="365125"/>
            <a:ext cx="10664689" cy="53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988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65125"/>
            <a:ext cx="11763375" cy="617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703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43" y="365125"/>
            <a:ext cx="9764411" cy="561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12" y="0"/>
            <a:ext cx="6400800" cy="4800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5"/>
          <a:stretch/>
        </p:blipFill>
        <p:spPr>
          <a:xfrm>
            <a:off x="1752600" y="2236172"/>
            <a:ext cx="5944737" cy="480060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" r="7816" b="5516"/>
          <a:stretch/>
        </p:blipFill>
        <p:spPr>
          <a:xfrm>
            <a:off x="53454" y="0"/>
            <a:ext cx="4899546" cy="4111341"/>
          </a:xfrm>
        </p:spPr>
      </p:pic>
    </p:spTree>
    <p:extLst>
      <p:ext uri="{BB962C8B-B14F-4D97-AF65-F5344CB8AC3E}">
        <p14:creationId xmlns:p14="http://schemas.microsoft.com/office/powerpoint/2010/main" val="346517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257" y="0"/>
            <a:ext cx="6400800" cy="4800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"/>
          <a:stretch/>
        </p:blipFill>
        <p:spPr>
          <a:xfrm>
            <a:off x="1540009" y="2243351"/>
            <a:ext cx="5925316" cy="480060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7" b="4718"/>
          <a:stretch/>
        </p:blipFill>
        <p:spPr>
          <a:xfrm>
            <a:off x="-464079" y="0"/>
            <a:ext cx="5330248" cy="4146028"/>
          </a:xfrm>
        </p:spPr>
      </p:pic>
    </p:spTree>
    <p:extLst>
      <p:ext uri="{BB962C8B-B14F-4D97-AF65-F5344CB8AC3E}">
        <p14:creationId xmlns:p14="http://schemas.microsoft.com/office/powerpoint/2010/main" val="118387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62" y="-6409"/>
            <a:ext cx="6400800" cy="4800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7"/>
          <a:stretch/>
        </p:blipFill>
        <p:spPr>
          <a:xfrm>
            <a:off x="1640006" y="2393891"/>
            <a:ext cx="5838967" cy="480060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7" b="5215"/>
          <a:stretch/>
        </p:blipFill>
        <p:spPr>
          <a:xfrm>
            <a:off x="-409781" y="0"/>
            <a:ext cx="5362781" cy="4124444"/>
          </a:xfrm>
        </p:spPr>
      </p:pic>
    </p:spTree>
    <p:extLst>
      <p:ext uri="{BB962C8B-B14F-4D97-AF65-F5344CB8AC3E}">
        <p14:creationId xmlns:p14="http://schemas.microsoft.com/office/powerpoint/2010/main" val="12847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16" y="214999"/>
            <a:ext cx="6400800" cy="4800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3"/>
          <a:stretch/>
        </p:blipFill>
        <p:spPr>
          <a:xfrm>
            <a:off x="1891747" y="2749149"/>
            <a:ext cx="5546283" cy="453290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6" b="5879"/>
          <a:stretch/>
        </p:blipFill>
        <p:spPr>
          <a:xfrm>
            <a:off x="-408951" y="-2963"/>
            <a:ext cx="5353509" cy="4095538"/>
          </a:xfrm>
        </p:spPr>
      </p:pic>
    </p:spTree>
    <p:extLst>
      <p:ext uri="{BB962C8B-B14F-4D97-AF65-F5344CB8AC3E}">
        <p14:creationId xmlns:p14="http://schemas.microsoft.com/office/powerpoint/2010/main" val="27336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10" y="0"/>
            <a:ext cx="6400800" cy="4800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0"/>
          <a:stretch/>
        </p:blipFill>
        <p:spPr>
          <a:xfrm>
            <a:off x="1757860" y="2095927"/>
            <a:ext cx="5898534" cy="480060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3" b="6239"/>
          <a:stretch/>
        </p:blipFill>
        <p:spPr>
          <a:xfrm>
            <a:off x="-357465" y="-40114"/>
            <a:ext cx="5325250" cy="4079851"/>
          </a:xfrm>
        </p:spPr>
      </p:pic>
    </p:spTree>
    <p:extLst>
      <p:ext uri="{BB962C8B-B14F-4D97-AF65-F5344CB8AC3E}">
        <p14:creationId xmlns:p14="http://schemas.microsoft.com/office/powerpoint/2010/main" val="266624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試著不跑迴圈只做一次</a:t>
            </a:r>
            <a:endParaRPr lang="en-US" altLang="zh-TW" dirty="0" smtClean="0"/>
          </a:p>
          <a:p>
            <a:r>
              <a:rPr lang="zh-TW" altLang="en-US" dirty="0" smtClean="0"/>
              <a:t>試著找出哪裡再跑</a:t>
            </a:r>
            <a:r>
              <a:rPr lang="en-US" altLang="zh-TW" dirty="0" smtClean="0"/>
              <a:t>TPS</a:t>
            </a:r>
          </a:p>
          <a:p>
            <a:r>
              <a:rPr lang="zh-TW" altLang="en-US" dirty="0" smtClean="0"/>
              <a:t>試著找出匈牙利演算法後兩張圖的對應點</a:t>
            </a:r>
            <a:endParaRPr lang="en-US" altLang="zh-TW" dirty="0" smtClean="0"/>
          </a:p>
          <a:p>
            <a:r>
              <a:rPr lang="zh-TW" altLang="en-US" dirty="0" smtClean="0"/>
              <a:t>隨機取</a:t>
            </a:r>
            <a:r>
              <a:rPr lang="en-US" altLang="zh-TW" dirty="0" smtClean="0"/>
              <a:t>3</a:t>
            </a:r>
            <a:r>
              <a:rPr lang="zh-TW" altLang="en-US" dirty="0" smtClean="0"/>
              <a:t>點</a:t>
            </a:r>
            <a:r>
              <a:rPr lang="en-US" altLang="zh-TW" dirty="0" smtClean="0"/>
              <a:t>(A</a:t>
            </a:r>
            <a:r>
              <a:rPr lang="zh-TW" altLang="en-US" dirty="0" smtClean="0"/>
              <a:t>圖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算出</a:t>
            </a:r>
            <a:r>
              <a:rPr lang="en-US" altLang="zh-TW" dirty="0" smtClean="0"/>
              <a:t>3</a:t>
            </a:r>
            <a:r>
              <a:rPr lang="zh-TW" altLang="en-US" dirty="0" smtClean="0"/>
              <a:t>點對應到</a:t>
            </a:r>
            <a:r>
              <a:rPr lang="en-US" altLang="zh-TW" dirty="0" smtClean="0"/>
              <a:t>(B</a:t>
            </a:r>
            <a:r>
              <a:rPr lang="zh-TW" altLang="en-US" dirty="0" smtClean="0"/>
              <a:t>圖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transform</a:t>
            </a:r>
            <a:r>
              <a:rPr lang="zh-TW" altLang="en-US" dirty="0" smtClean="0"/>
              <a:t>矩陣</a:t>
            </a:r>
            <a:endParaRPr lang="en-US" altLang="zh-TW" dirty="0" smtClean="0"/>
          </a:p>
          <a:p>
            <a:r>
              <a:rPr lang="en-US" altLang="zh-TW" dirty="0" smtClean="0"/>
              <a:t>if</a:t>
            </a:r>
            <a:r>
              <a:rPr lang="zh-TW" altLang="en-US" dirty="0" smtClean="0"/>
              <a:t>圖片取樣</a:t>
            </a:r>
            <a:r>
              <a:rPr lang="en-US" altLang="zh-TW" dirty="0" smtClean="0"/>
              <a:t>98</a:t>
            </a:r>
            <a:r>
              <a:rPr lang="zh-TW" altLang="en-US" dirty="0" smtClean="0"/>
              <a:t>點，做完</a:t>
            </a:r>
            <a:r>
              <a:rPr lang="en-US" altLang="zh-TW" dirty="0" smtClean="0"/>
              <a:t>transform</a:t>
            </a:r>
            <a:r>
              <a:rPr lang="zh-TW" altLang="en-US" dirty="0" smtClean="0"/>
              <a:t>矩陣，其餘</a:t>
            </a:r>
            <a:r>
              <a:rPr lang="en-US" altLang="zh-TW" dirty="0" smtClean="0"/>
              <a:t>95</a:t>
            </a:r>
            <a:r>
              <a:rPr lang="zh-TW" altLang="en-US" dirty="0" smtClean="0"/>
              <a:t>點</a:t>
            </a:r>
            <a:r>
              <a:rPr lang="en-US" altLang="zh-TW" dirty="0" smtClean="0"/>
              <a:t>voting</a:t>
            </a:r>
            <a:r>
              <a:rPr lang="zh-TW" altLang="en-US" dirty="0" smtClean="0"/>
              <a:t>看是否對應到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36559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04" y="-251595"/>
            <a:ext cx="6400800" cy="4800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8"/>
          <a:stretch/>
        </p:blipFill>
        <p:spPr>
          <a:xfrm>
            <a:off x="2319748" y="2606721"/>
            <a:ext cx="5404886" cy="4425287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5" b="6220"/>
          <a:stretch/>
        </p:blipFill>
        <p:spPr>
          <a:xfrm>
            <a:off x="-368096" y="0"/>
            <a:ext cx="5321096" cy="4080681"/>
          </a:xfrm>
        </p:spPr>
      </p:pic>
    </p:spTree>
    <p:extLst>
      <p:ext uri="{BB962C8B-B14F-4D97-AF65-F5344CB8AC3E}">
        <p14:creationId xmlns:p14="http://schemas.microsoft.com/office/powerpoint/2010/main" val="95536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73" y="0"/>
            <a:ext cx="5962933" cy="4472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1"/>
          <a:stretch/>
        </p:blipFill>
        <p:spPr>
          <a:xfrm>
            <a:off x="2191321" y="2938366"/>
            <a:ext cx="5014697" cy="4070872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" b="5769"/>
          <a:stretch/>
        </p:blipFill>
        <p:spPr>
          <a:xfrm>
            <a:off x="-335506" y="0"/>
            <a:ext cx="5390866" cy="4100334"/>
          </a:xfrm>
        </p:spPr>
      </p:pic>
    </p:spTree>
    <p:extLst>
      <p:ext uri="{BB962C8B-B14F-4D97-AF65-F5344CB8AC3E}">
        <p14:creationId xmlns:p14="http://schemas.microsoft.com/office/powerpoint/2010/main" val="163426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25" y="-242631"/>
            <a:ext cx="6410325" cy="4800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1"/>
          <a:stretch/>
        </p:blipFill>
        <p:spPr>
          <a:xfrm>
            <a:off x="2032662" y="2947915"/>
            <a:ext cx="5174755" cy="4209611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" b="5869"/>
          <a:stretch/>
        </p:blipFill>
        <p:spPr>
          <a:xfrm>
            <a:off x="-420095" y="-4974"/>
            <a:ext cx="5363570" cy="4095962"/>
          </a:xfrm>
        </p:spPr>
      </p:pic>
    </p:spTree>
    <p:extLst>
      <p:ext uri="{BB962C8B-B14F-4D97-AF65-F5344CB8AC3E}">
        <p14:creationId xmlns:p14="http://schemas.microsoft.com/office/powerpoint/2010/main" val="330033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41" y="0"/>
            <a:ext cx="6400800" cy="4800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4" t="-3725" r="7040" b="3725"/>
          <a:stretch/>
        </p:blipFill>
        <p:spPr>
          <a:xfrm>
            <a:off x="1538774" y="2314684"/>
            <a:ext cx="5899256" cy="4543316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0" b="6142"/>
          <a:stretch/>
        </p:blipFill>
        <p:spPr>
          <a:xfrm>
            <a:off x="-454554" y="0"/>
            <a:ext cx="5362038" cy="4084045"/>
          </a:xfrm>
        </p:spPr>
      </p:pic>
    </p:spTree>
    <p:extLst>
      <p:ext uri="{BB962C8B-B14F-4D97-AF65-F5344CB8AC3E}">
        <p14:creationId xmlns:p14="http://schemas.microsoft.com/office/powerpoint/2010/main" val="5175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31" y="-141477"/>
            <a:ext cx="6091956" cy="45689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9" b="4712"/>
          <a:stretch/>
        </p:blipFill>
        <p:spPr>
          <a:xfrm>
            <a:off x="1494430" y="2336712"/>
            <a:ext cx="5807123" cy="4521288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2" b="5220"/>
          <a:stretch/>
        </p:blipFill>
        <p:spPr>
          <a:xfrm>
            <a:off x="-425987" y="-125413"/>
            <a:ext cx="5393772" cy="4124207"/>
          </a:xfrm>
        </p:spPr>
      </p:pic>
    </p:spTree>
    <p:extLst>
      <p:ext uri="{BB962C8B-B14F-4D97-AF65-F5344CB8AC3E}">
        <p14:creationId xmlns:p14="http://schemas.microsoft.com/office/powerpoint/2010/main" val="7266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threshold=0.045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43" y="1326333"/>
            <a:ext cx="7615451" cy="5711588"/>
          </a:xfrm>
        </p:spPr>
      </p:pic>
    </p:spTree>
    <p:extLst>
      <p:ext uri="{BB962C8B-B14F-4D97-AF65-F5344CB8AC3E}">
        <p14:creationId xmlns:p14="http://schemas.microsoft.com/office/powerpoint/2010/main" val="32537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threshold=0.045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73" y="1364776"/>
            <a:ext cx="7597253" cy="5697940"/>
          </a:xfrm>
        </p:spPr>
      </p:pic>
    </p:spTree>
    <p:extLst>
      <p:ext uri="{BB962C8B-B14F-4D97-AF65-F5344CB8AC3E}">
        <p14:creationId xmlns:p14="http://schemas.microsoft.com/office/powerpoint/2010/main" val="422618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threshold=0.045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32" y="1242799"/>
            <a:ext cx="7486935" cy="5615201"/>
          </a:xfrm>
        </p:spPr>
      </p:pic>
    </p:spTree>
    <p:extLst>
      <p:ext uri="{BB962C8B-B14F-4D97-AF65-F5344CB8AC3E}">
        <p14:creationId xmlns:p14="http://schemas.microsoft.com/office/powerpoint/2010/main" val="137408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threshold=0.045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01" y="1266065"/>
            <a:ext cx="7750397" cy="5812797"/>
          </a:xfrm>
        </p:spPr>
      </p:pic>
    </p:spTree>
    <p:extLst>
      <p:ext uri="{BB962C8B-B14F-4D97-AF65-F5344CB8AC3E}">
        <p14:creationId xmlns:p14="http://schemas.microsoft.com/office/powerpoint/2010/main" val="16007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8173" y="1122363"/>
            <a:ext cx="10167581" cy="2387600"/>
          </a:xfrm>
        </p:spPr>
        <p:txBody>
          <a:bodyPr/>
          <a:lstStyle/>
          <a:p>
            <a:r>
              <a:rPr lang="en-US" altLang="zh-TW" dirty="0" smtClean="0"/>
              <a:t>Apply RANSAC in Shape Context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統計每個點在不同轉換矩陣上可以對幾次</a:t>
            </a:r>
            <a:endParaRPr lang="en-US" altLang="zh-TW" dirty="0" smtClean="0"/>
          </a:p>
          <a:p>
            <a:r>
              <a:rPr lang="zh-TW" altLang="en-US" dirty="0" smtClean="0"/>
              <a:t>圖形正規化到</a:t>
            </a:r>
            <a:r>
              <a:rPr lang="en-US" altLang="zh-TW" dirty="0" smtClean="0"/>
              <a:t>0~1</a:t>
            </a:r>
          </a:p>
          <a:p>
            <a:r>
              <a:rPr lang="zh-TW" altLang="en-US" dirty="0" smtClean="0"/>
              <a:t>王泰傑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84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36" y="1218560"/>
            <a:ext cx="6393782" cy="508670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9708" y="6189915"/>
            <a:ext cx="10945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TW" sz="2800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plot([X2b(:,1) Y2(:,1)]',[X2b(:,2) Y2(:,2)]','k-')</a:t>
            </a:r>
          </a:p>
        </p:txBody>
      </p:sp>
      <p:sp>
        <p:nvSpPr>
          <p:cNvPr id="7" name="矩形 6"/>
          <p:cNvSpPr/>
          <p:nvPr/>
        </p:nvSpPr>
        <p:spPr>
          <a:xfrm>
            <a:off x="377587" y="2302637"/>
            <a:ext cx="22557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X2b(:,1) 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圖一</a:t>
            </a:r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軸</a:t>
            </a:r>
            <a:endParaRPr lang="en-US" altLang="zh-TW" b="1" i="0" u="none" strike="noStrike" baseline="0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s-E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X2b(:,2) 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圖一</a:t>
            </a:r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Y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軸</a:t>
            </a:r>
            <a:endParaRPr lang="en-US" altLang="zh-TW" b="1" i="0" u="none" strike="noStrike" baseline="0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Y2</a:t>
            </a:r>
            <a:r>
              <a:rPr lang="es-E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(:,1) 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圖二</a:t>
            </a:r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軸</a:t>
            </a:r>
            <a:endParaRPr lang="en-US" altLang="zh-TW" b="1" i="0" u="none" strike="noStrike" baseline="0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Y2</a:t>
            </a:r>
            <a:r>
              <a:rPr lang="es-E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(:,2) 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圖二</a:t>
            </a:r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Y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軸</a:t>
            </a:r>
            <a:endParaRPr lang="en-US" altLang="zh-TW" b="1" i="0" u="none" strike="noStrike" baseline="0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6939" y="374387"/>
            <a:ext cx="7571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/>
              <a:t>試著找出匈牙利演算法後兩張圖的對應點</a:t>
            </a:r>
            <a:endParaRPr lang="en-US" altLang="zh-TW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40007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Pic-5636026810761216.tif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95" y="1230988"/>
            <a:ext cx="9291868" cy="763670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r="18541"/>
          <a:stretch/>
        </p:blipFill>
        <p:spPr>
          <a:xfrm>
            <a:off x="36457" y="1230988"/>
            <a:ext cx="3500438" cy="4351338"/>
          </a:xfrm>
        </p:spPr>
      </p:pic>
    </p:spTree>
    <p:extLst>
      <p:ext uri="{BB962C8B-B14F-4D97-AF65-F5344CB8AC3E}">
        <p14:creationId xmlns:p14="http://schemas.microsoft.com/office/powerpoint/2010/main" val="35826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1" y="1635006"/>
            <a:ext cx="8611525" cy="70090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612" y="-1146286"/>
            <a:ext cx="9443824" cy="76504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5" y="0"/>
            <a:ext cx="54578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8" y="1219201"/>
            <a:ext cx="9440379" cy="75784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8" y="-459596"/>
            <a:ext cx="9177338" cy="74057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37" y="19050"/>
            <a:ext cx="5372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8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9"/>
            <a:ext cx="8924903" cy="71151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12641" cy="74024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5" y="0"/>
            <a:ext cx="53816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6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9840516" cy="787241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927" y="365125"/>
            <a:ext cx="8329613" cy="66926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712" y="0"/>
            <a:ext cx="5477177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1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004"/>
            <a:ext cx="8722901" cy="71216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097" y="433785"/>
            <a:ext cx="8006195" cy="64242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0"/>
            <a:ext cx="54102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Change pic-5706803308396544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10" y="1423381"/>
            <a:ext cx="8915399" cy="7132319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5" r="11152"/>
          <a:stretch/>
        </p:blipFill>
        <p:spPr>
          <a:xfrm>
            <a:off x="11278" y="1423381"/>
            <a:ext cx="3674032" cy="4159654"/>
          </a:xfrm>
        </p:spPr>
      </p:pic>
    </p:spTree>
    <p:extLst>
      <p:ext uri="{BB962C8B-B14F-4D97-AF65-F5344CB8AC3E}">
        <p14:creationId xmlns:p14="http://schemas.microsoft.com/office/powerpoint/2010/main" val="5907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989"/>
            <a:ext cx="8923698" cy="72437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501" y="365125"/>
            <a:ext cx="8229601" cy="66838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0"/>
            <a:ext cx="54292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1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905"/>
            <a:ext cx="9233621" cy="73053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145" y="365125"/>
            <a:ext cx="8194665" cy="65670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5" y="0"/>
            <a:ext cx="54578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196"/>
            <a:ext cx="8336838" cy="66868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09" y="365125"/>
            <a:ext cx="7901420" cy="63756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25" y="97414"/>
            <a:ext cx="56292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1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2598" y="579103"/>
            <a:ext cx="3432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/>
              <a:t>隨機取</a:t>
            </a:r>
            <a:r>
              <a:rPr lang="en-US" altLang="zh-TW" sz="3200" b="1" dirty="0" smtClean="0"/>
              <a:t>3</a:t>
            </a:r>
            <a:r>
              <a:rPr lang="zh-TW" altLang="en-US" sz="3200" b="1" dirty="0" smtClean="0"/>
              <a:t>點</a:t>
            </a:r>
            <a:r>
              <a:rPr lang="en-US" altLang="zh-TW" sz="3200" b="1" dirty="0" smtClean="0"/>
              <a:t>(in</a:t>
            </a:r>
            <a:r>
              <a:rPr lang="zh-TW" altLang="en-US" sz="3200" b="1" dirty="0" smtClean="0"/>
              <a:t>圖一</a:t>
            </a:r>
            <a:r>
              <a:rPr lang="en-US" altLang="zh-TW" sz="3200" b="1" dirty="0" smtClean="0"/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732598" y="1497420"/>
            <a:ext cx="7189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0" u="none" strike="noStrike" baseline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Rand_seed</a:t>
            </a:r>
            <a:r>
              <a:rPr lang="en-US" altLang="zh-TW" sz="2400" b="1" i="0" u="none" strike="noStrike" baseline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b="1" i="0" u="none" strike="noStrike" baseline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randperm</a:t>
            </a:r>
            <a:r>
              <a:rPr lang="en-US" altLang="zh-TW" sz="2400" b="1" i="0" u="none" strike="noStrike" baseline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(size(X2b(:,1),1))';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8" y="1959085"/>
            <a:ext cx="2802172" cy="491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8173" y="1122363"/>
            <a:ext cx="10167581" cy="2387600"/>
          </a:xfrm>
        </p:spPr>
        <p:txBody>
          <a:bodyPr/>
          <a:lstStyle/>
          <a:p>
            <a:r>
              <a:rPr lang="en-US" altLang="zh-TW" dirty="0" smtClean="0"/>
              <a:t>Apply RANSAC in Shape Context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4848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(1)</a:t>
            </a:r>
            <a:r>
              <a:rPr lang="zh-TW" altLang="en-US" dirty="0" smtClean="0"/>
              <a:t>轉換矩陣只做一次</a:t>
            </a:r>
            <a:endParaRPr lang="en-US" altLang="zh-TW" dirty="0" smtClean="0"/>
          </a:p>
          <a:p>
            <a:r>
              <a:rPr lang="en-US" altLang="zh-TW" dirty="0" smtClean="0"/>
              <a:t>(2)Voting</a:t>
            </a:r>
            <a:r>
              <a:rPr lang="zh-TW" altLang="en-US" dirty="0" smtClean="0"/>
              <a:t>後看對的多少錯的多少，</a:t>
            </a:r>
            <a:r>
              <a:rPr lang="en-US" altLang="zh-TW" dirty="0" smtClean="0"/>
              <a:t>show</a:t>
            </a:r>
            <a:r>
              <a:rPr lang="zh-TW" altLang="en-US" dirty="0" smtClean="0"/>
              <a:t>出來</a:t>
            </a:r>
            <a:endParaRPr lang="en-US" altLang="zh-TW" dirty="0" smtClean="0"/>
          </a:p>
          <a:p>
            <a:r>
              <a:rPr lang="en-US" altLang="zh-TW" dirty="0" smtClean="0"/>
              <a:t>(3)</a:t>
            </a:r>
            <a:r>
              <a:rPr lang="zh-TW" altLang="en-US" dirty="0" smtClean="0"/>
              <a:t>把對的與錯的點存起來</a:t>
            </a:r>
            <a:endParaRPr lang="en-US" altLang="zh-TW" dirty="0" smtClean="0"/>
          </a:p>
          <a:p>
            <a:r>
              <a:rPr lang="en-US" altLang="zh-TW" dirty="0" smtClean="0"/>
              <a:t>(4)</a:t>
            </a:r>
            <a:r>
              <a:rPr lang="zh-TW" altLang="en-US" dirty="0" smtClean="0"/>
              <a:t>再跑一次</a:t>
            </a:r>
            <a:r>
              <a:rPr lang="en-US" altLang="zh-TW" dirty="0" smtClean="0"/>
              <a:t>shape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context</a:t>
            </a:r>
          </a:p>
          <a:p>
            <a:r>
              <a:rPr lang="en-US" altLang="zh-TW" dirty="0" smtClean="0"/>
              <a:t>(5)</a:t>
            </a:r>
            <a:r>
              <a:rPr lang="zh-TW" altLang="en-US" dirty="0" smtClean="0"/>
              <a:t>看改善了幾個點</a:t>
            </a:r>
            <a:endParaRPr lang="en-US" altLang="zh-TW" dirty="0" smtClean="0"/>
          </a:p>
          <a:p>
            <a:r>
              <a:rPr lang="zh-TW" altLang="en-US" dirty="0" smtClean="0"/>
              <a:t>王泰傑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0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086" y="201352"/>
            <a:ext cx="6482447" cy="529869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8053" y="1039847"/>
            <a:ext cx="26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Shape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context</a:t>
            </a:r>
            <a:r>
              <a:rPr lang="zh-TW" altLang="en-US" b="1" dirty="0" smtClean="0">
                <a:solidFill>
                  <a:srgbClr val="FF0000"/>
                </a:solidFill>
              </a:rPr>
              <a:t>做完第一次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200" y="201600"/>
            <a:ext cx="4912043" cy="39947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200" y="3427200"/>
            <a:ext cx="433578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624" y="1443300"/>
            <a:ext cx="6031635" cy="49302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63" y="1051560"/>
            <a:ext cx="6422263" cy="5321945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9311640" y="4953000"/>
            <a:ext cx="670560" cy="579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732388" y="4815840"/>
            <a:ext cx="670560" cy="579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0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400" y="201600"/>
            <a:ext cx="6462713" cy="519264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88053" y="1039847"/>
            <a:ext cx="26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Shape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context</a:t>
            </a:r>
            <a:r>
              <a:rPr lang="zh-TW" altLang="en-US" b="1" dirty="0" smtClean="0">
                <a:solidFill>
                  <a:srgbClr val="FF0000"/>
                </a:solidFill>
              </a:rPr>
              <a:t>做完第一次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200" y="201600"/>
            <a:ext cx="4877753" cy="397764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200" y="3427200"/>
            <a:ext cx="4320540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比較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00" y="1443600"/>
            <a:ext cx="6024563" cy="484060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00926" y="2060927"/>
            <a:ext cx="26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Shape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context</a:t>
            </a:r>
            <a:r>
              <a:rPr lang="zh-TW" altLang="en-US" b="1" dirty="0" smtClean="0">
                <a:solidFill>
                  <a:srgbClr val="FF0000"/>
                </a:solidFill>
              </a:rPr>
              <a:t>做完第一次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1" y="982402"/>
            <a:ext cx="6339840" cy="5301803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9692640" y="4251960"/>
            <a:ext cx="670560" cy="579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3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5" r="18085"/>
          <a:stretch/>
        </p:blipFill>
        <p:spPr>
          <a:xfrm>
            <a:off x="307025" y="2470151"/>
            <a:ext cx="3718560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3" r="21915"/>
          <a:stretch/>
        </p:blipFill>
        <p:spPr>
          <a:xfrm>
            <a:off x="8422038" y="2467771"/>
            <a:ext cx="3319920" cy="43236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5" r="9788"/>
          <a:stretch/>
        </p:blipFill>
        <p:spPr>
          <a:xfrm>
            <a:off x="4291911" y="2470151"/>
            <a:ext cx="3863801" cy="432366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6" b="19199"/>
          <a:stretch/>
        </p:blipFill>
        <p:spPr>
          <a:xfrm>
            <a:off x="35397" y="-109889"/>
            <a:ext cx="2372524" cy="24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2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50326" y="122831"/>
            <a:ext cx="26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Shape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context</a:t>
            </a:r>
            <a:r>
              <a:rPr lang="zh-TW" altLang="en-US" b="1" dirty="0" smtClean="0">
                <a:solidFill>
                  <a:srgbClr val="FF0000"/>
                </a:solidFill>
              </a:rPr>
              <a:t>做完第一次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802" y="3"/>
            <a:ext cx="5065014" cy="40747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200"/>
            <a:ext cx="6888480" cy="56814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600" y="3009600"/>
            <a:ext cx="6015895" cy="48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9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21920" y="239869"/>
            <a:ext cx="26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Shape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context</a:t>
            </a:r>
            <a:r>
              <a:rPr lang="zh-TW" altLang="en-US" b="1" dirty="0" smtClean="0">
                <a:solidFill>
                  <a:srgbClr val="FF0000"/>
                </a:solidFill>
              </a:rPr>
              <a:t>做完第一次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" y="608400"/>
            <a:ext cx="7319010" cy="603656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742" y="121920"/>
            <a:ext cx="7699107" cy="65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0" y="27651"/>
            <a:ext cx="26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Shape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context</a:t>
            </a:r>
            <a:r>
              <a:rPr lang="zh-TW" altLang="en-US" b="1" dirty="0" smtClean="0">
                <a:solidFill>
                  <a:srgbClr val="FF0000"/>
                </a:solidFill>
              </a:rPr>
              <a:t>做完第一次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00"/>
            <a:ext cx="6949440" cy="566928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803" y="1"/>
            <a:ext cx="5056251" cy="409232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603" y="3009605"/>
            <a:ext cx="4975289" cy="40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487680" y="122400"/>
            <a:ext cx="26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Shape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context</a:t>
            </a:r>
            <a:r>
              <a:rPr lang="zh-TW" altLang="en-US" b="1" dirty="0" smtClean="0">
                <a:solidFill>
                  <a:srgbClr val="FF0000"/>
                </a:solidFill>
              </a:rPr>
              <a:t>做完第一次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" y="608400"/>
            <a:ext cx="7383780" cy="60236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800" y="122400"/>
            <a:ext cx="7804404" cy="65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8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2598" y="579103"/>
            <a:ext cx="3432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/>
              <a:t>隨機取</a:t>
            </a:r>
            <a:r>
              <a:rPr lang="en-US" altLang="zh-TW" sz="3200" b="1" dirty="0" smtClean="0"/>
              <a:t>3</a:t>
            </a:r>
            <a:r>
              <a:rPr lang="zh-TW" altLang="en-US" sz="3200" b="1" dirty="0" smtClean="0"/>
              <a:t>點</a:t>
            </a:r>
            <a:r>
              <a:rPr lang="en-US" altLang="zh-TW" sz="3200" b="1" dirty="0" smtClean="0"/>
              <a:t>(in</a:t>
            </a:r>
            <a:r>
              <a:rPr lang="zh-TW" altLang="en-US" sz="3200" b="1" dirty="0" smtClean="0"/>
              <a:t>圖一</a:t>
            </a:r>
            <a:r>
              <a:rPr lang="en-US" altLang="zh-TW" sz="3200" b="1" dirty="0" smtClean="0"/>
              <a:t>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8" y="1302721"/>
            <a:ext cx="8386561" cy="30645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825" y="0"/>
            <a:ext cx="4797046" cy="71810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646459" y="409433"/>
            <a:ext cx="1146411" cy="6448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7792870" y="1037230"/>
            <a:ext cx="12283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154159" y="871490"/>
            <a:ext cx="228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Voting_</a:t>
            </a:r>
            <a:r>
              <a:rPr lang="zh-TW" altLang="en-US" dirty="0" smtClean="0"/>
              <a:t>有對到的點數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287" y="1650255"/>
            <a:ext cx="6233719" cy="508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3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00"/>
            <a:ext cx="6937248" cy="5693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800" y="2"/>
            <a:ext cx="5056251" cy="40485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602" y="3009602"/>
            <a:ext cx="5403247" cy="439426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00586" y="113967"/>
            <a:ext cx="26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Shape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context</a:t>
            </a:r>
            <a:r>
              <a:rPr lang="zh-TW" altLang="en-US" b="1" dirty="0" smtClean="0">
                <a:solidFill>
                  <a:srgbClr val="FF0000"/>
                </a:solidFill>
              </a:rPr>
              <a:t>做完第一次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9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" y="608400"/>
            <a:ext cx="7370826" cy="60495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800" y="122400"/>
            <a:ext cx="7845552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4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</a:t>
            </a:r>
            <a:r>
              <a:rPr lang="zh-TW" altLang="en-US" dirty="0"/>
              <a:t>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4"/>
            <a:ext cx="11226421" cy="4820835"/>
          </a:xfrm>
        </p:spPr>
        <p:txBody>
          <a:bodyPr/>
          <a:lstStyle/>
          <a:p>
            <a:r>
              <a:rPr lang="zh-TW" altLang="en-US" dirty="0" smtClean="0"/>
              <a:t>將座標</a:t>
            </a:r>
            <a:r>
              <a:rPr lang="zh-TW" altLang="en-US" dirty="0"/>
              <a:t>餵</a:t>
            </a:r>
            <a:r>
              <a:rPr lang="zh-TW" altLang="en-US" dirty="0" smtClean="0"/>
              <a:t>入，做</a:t>
            </a:r>
            <a:r>
              <a:rPr lang="en-US" altLang="zh-TW" dirty="0" smtClean="0"/>
              <a:t>shape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context</a:t>
            </a:r>
          </a:p>
          <a:p>
            <a:r>
              <a:rPr lang="en-US" altLang="zh-TW" dirty="0" smtClean="0"/>
              <a:t>random</a:t>
            </a:r>
            <a:r>
              <a:rPr lang="zh-TW" altLang="en-US" dirty="0" smtClean="0"/>
              <a:t>取出三個座標，算出轉換矩陣</a:t>
            </a:r>
            <a:endParaRPr lang="en-US" altLang="zh-TW" dirty="0" smtClean="0"/>
          </a:p>
          <a:p>
            <a:r>
              <a:rPr lang="zh-TW" altLang="en-US" dirty="0" smtClean="0"/>
              <a:t>將每個座標去乘上轉換矩陣，所得到的座標減去</a:t>
            </a:r>
            <a:r>
              <a:rPr lang="en-US" altLang="zh-TW" dirty="0" smtClean="0"/>
              <a:t>shape context</a:t>
            </a:r>
            <a:r>
              <a:rPr lang="zh-TW" altLang="en-US" dirty="0" smtClean="0"/>
              <a:t>對應到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的點</a:t>
            </a:r>
            <a:r>
              <a:rPr lang="en-US" altLang="zh-TW" dirty="0" smtClean="0"/>
              <a:t>(</a:t>
            </a:r>
            <a:r>
              <a:rPr lang="zh-TW" altLang="en-US" dirty="0" smtClean="0"/>
              <a:t>正解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當距離範圍在</a:t>
            </a:r>
            <a:r>
              <a:rPr lang="en-US" altLang="zh-TW" dirty="0" smtClean="0"/>
              <a:t>0.05</a:t>
            </a:r>
            <a:r>
              <a:rPr lang="zh-TW" altLang="en-US" dirty="0" smtClean="0"/>
              <a:t>，我們當作正確答案</a:t>
            </a:r>
            <a:endParaRPr lang="en-US" altLang="zh-TW" dirty="0" smtClean="0"/>
          </a:p>
          <a:p>
            <a:r>
              <a:rPr lang="zh-TW" altLang="en-US" dirty="0" smtClean="0"/>
              <a:t>錯誤的答案</a:t>
            </a:r>
            <a:r>
              <a:rPr lang="zh-TW" altLang="en-US" dirty="0"/>
              <a:t>再</a:t>
            </a:r>
            <a:r>
              <a:rPr lang="zh-TW" altLang="en-US" dirty="0" smtClean="0"/>
              <a:t>跑一次</a:t>
            </a:r>
            <a:r>
              <a:rPr lang="en-US" altLang="zh-TW" dirty="0" smtClean="0"/>
              <a:t>shape context</a:t>
            </a:r>
          </a:p>
          <a:p>
            <a:r>
              <a:rPr lang="zh-TW" altLang="en-US" dirty="0" smtClean="0"/>
              <a:t>再</a:t>
            </a:r>
            <a:r>
              <a:rPr lang="en-US" altLang="zh-TW" dirty="0" smtClean="0"/>
              <a:t>random</a:t>
            </a:r>
            <a:r>
              <a:rPr lang="zh-TW" altLang="en-US" dirty="0"/>
              <a:t>取出三個座標，算出轉換</a:t>
            </a:r>
            <a:r>
              <a:rPr lang="zh-TW" altLang="en-US" dirty="0" smtClean="0"/>
              <a:t>矩陣</a:t>
            </a:r>
            <a:endParaRPr lang="en-US" altLang="zh-TW" dirty="0" smtClean="0"/>
          </a:p>
          <a:p>
            <a:r>
              <a:rPr lang="zh-TW" altLang="en-US" dirty="0" smtClean="0"/>
              <a:t>再繼續做第三點、第四</a:t>
            </a:r>
            <a:r>
              <a:rPr lang="zh-TW" altLang="en-US" dirty="0"/>
              <a:t>點</a:t>
            </a:r>
            <a:endParaRPr lang="en-US" altLang="zh-TW" dirty="0"/>
          </a:p>
          <a:p>
            <a:r>
              <a:rPr lang="en-US" altLang="zh-TW" dirty="0" smtClean="0"/>
              <a:t>…..</a:t>
            </a:r>
            <a:r>
              <a:rPr lang="zh-TW" altLang="en-US" dirty="0" smtClean="0"/>
              <a:t>以此類推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5275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8173" y="1122363"/>
            <a:ext cx="10167581" cy="2387600"/>
          </a:xfrm>
        </p:spPr>
        <p:txBody>
          <a:bodyPr/>
          <a:lstStyle/>
          <a:p>
            <a:r>
              <a:rPr lang="en-US" altLang="zh-TW" dirty="0" smtClean="0"/>
              <a:t>Apply RANSAC in Shape Context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33845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王泰傑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326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88961" y="2781221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做</a:t>
            </a:r>
            <a:r>
              <a:rPr lang="en-US" altLang="zh-TW" dirty="0" smtClean="0">
                <a:solidFill>
                  <a:srgbClr val="FF0000"/>
                </a:solidFill>
              </a:rPr>
              <a:t>Shape context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55157" y="2781221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找到兩張圖最佳對應</a:t>
            </a:r>
            <a:r>
              <a:rPr lang="zh-TW" altLang="en-US" dirty="0">
                <a:solidFill>
                  <a:srgbClr val="FF0000"/>
                </a:solidFill>
              </a:rPr>
              <a:t>點</a:t>
            </a:r>
          </a:p>
        </p:txBody>
      </p:sp>
      <p:cxnSp>
        <p:nvCxnSpPr>
          <p:cNvPr id="7" name="直線單箭頭接點 6"/>
          <p:cNvCxnSpPr>
            <a:stCxn id="4" idx="3"/>
            <a:endCxn id="5" idx="1"/>
          </p:cNvCxnSpPr>
          <p:nvPr/>
        </p:nvCxnSpPr>
        <p:spPr>
          <a:xfrm>
            <a:off x="2149523" y="3156535"/>
            <a:ext cx="1305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149523" y="278122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透過匈牙利</a:t>
            </a:r>
            <a:endParaRPr lang="en-US" altLang="zh-TW" dirty="0" smtClean="0"/>
          </a:p>
          <a:p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930786" y="2781220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Voting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/>
          <p:cNvCxnSpPr>
            <a:stCxn id="5" idx="3"/>
            <a:endCxn id="13" idx="1"/>
          </p:cNvCxnSpPr>
          <p:nvPr/>
        </p:nvCxnSpPr>
        <p:spPr>
          <a:xfrm flipV="1">
            <a:off x="5215719" y="3156534"/>
            <a:ext cx="17150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0363200" y="395930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threshold=0.05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197826" y="2781220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算距離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307964" y="2781220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random</a:t>
            </a:r>
          </a:p>
          <a:p>
            <a:r>
              <a:rPr lang="zh-TW" altLang="en-US" dirty="0" smtClean="0"/>
              <a:t>從</a:t>
            </a:r>
            <a:r>
              <a:rPr lang="en-US" altLang="zh-TW" dirty="0" smtClean="0"/>
              <a:t>2197</a:t>
            </a:r>
            <a:r>
              <a:rPr lang="zh-TW" altLang="en-US" dirty="0" smtClean="0"/>
              <a:t>組找出</a:t>
            </a:r>
            <a:endParaRPr lang="en-US" altLang="zh-TW" dirty="0" smtClean="0"/>
          </a:p>
          <a:p>
            <a:r>
              <a:rPr lang="zh-TW" altLang="en-US" dirty="0" smtClean="0"/>
              <a:t>最好轉換矩陣</a:t>
            </a:r>
            <a:endParaRPr lang="zh-TW" altLang="en-US" dirty="0"/>
          </a:p>
        </p:txBody>
      </p:sp>
      <p:cxnSp>
        <p:nvCxnSpPr>
          <p:cNvPr id="25" name="直線單箭頭接點 24"/>
          <p:cNvCxnSpPr>
            <a:stCxn id="13" idx="3"/>
            <a:endCxn id="19" idx="1"/>
          </p:cNvCxnSpPr>
          <p:nvPr/>
        </p:nvCxnSpPr>
        <p:spPr>
          <a:xfrm>
            <a:off x="8691348" y="3156534"/>
            <a:ext cx="1506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658154" y="2833367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剩下</a:t>
            </a:r>
            <a:r>
              <a:rPr lang="en-US" altLang="zh-TW" dirty="0" smtClean="0"/>
              <a:t>95</a:t>
            </a:r>
            <a:r>
              <a:rPr lang="zh-TW" altLang="en-US" dirty="0" smtClean="0"/>
              <a:t>點去乘</a:t>
            </a:r>
            <a:endParaRPr lang="en-US" altLang="zh-TW" dirty="0" smtClean="0"/>
          </a:p>
          <a:p>
            <a:r>
              <a:rPr lang="zh-TW" altLang="en-US" dirty="0" smtClean="0"/>
              <a:t>上轉換矩陣</a:t>
            </a:r>
            <a:endParaRPr lang="zh-TW" altLang="en-US" dirty="0"/>
          </a:p>
        </p:txBody>
      </p:sp>
      <p:cxnSp>
        <p:nvCxnSpPr>
          <p:cNvPr id="31" name="直線單箭頭接點 30"/>
          <p:cNvCxnSpPr>
            <a:stCxn id="19" idx="2"/>
            <a:endCxn id="32" idx="0"/>
          </p:cNvCxnSpPr>
          <p:nvPr/>
        </p:nvCxnSpPr>
        <p:spPr>
          <a:xfrm>
            <a:off x="11078107" y="3531847"/>
            <a:ext cx="0" cy="114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0197826" y="4674526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找出對的點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930786" y="4674526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cost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>
            <a:stCxn id="32" idx="1"/>
            <a:endCxn id="34" idx="3"/>
          </p:cNvCxnSpPr>
          <p:nvPr/>
        </p:nvCxnSpPr>
        <p:spPr>
          <a:xfrm flipH="1">
            <a:off x="8691348" y="5049840"/>
            <a:ext cx="1506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8632291" y="4449674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將第一張圖錯</a:t>
            </a:r>
            <a:endParaRPr lang="en-US" altLang="zh-TW" dirty="0" smtClean="0"/>
          </a:p>
          <a:p>
            <a:r>
              <a:rPr lang="zh-TW" altLang="en-US" dirty="0" smtClean="0"/>
              <a:t>的點乘上最好</a:t>
            </a:r>
            <a:endParaRPr lang="en-US" altLang="zh-TW" dirty="0" smtClean="0"/>
          </a:p>
          <a:p>
            <a:r>
              <a:rPr lang="zh-TW" altLang="en-US" dirty="0" smtClean="0"/>
              <a:t>的轉換矩陣，</a:t>
            </a:r>
            <a:endParaRPr lang="en-US" altLang="zh-TW" dirty="0" smtClean="0"/>
          </a:p>
          <a:p>
            <a:r>
              <a:rPr lang="zh-TW" altLang="en-US" dirty="0" smtClean="0"/>
              <a:t>在減去第二張的</a:t>
            </a:r>
            <a:endParaRPr lang="en-US" altLang="zh-TW" dirty="0" smtClean="0"/>
          </a:p>
          <a:p>
            <a:r>
              <a:rPr lang="zh-TW" altLang="en-US" dirty="0" smtClean="0"/>
              <a:t>錯</a:t>
            </a:r>
            <a:r>
              <a:rPr lang="zh-TW" altLang="en-US" dirty="0"/>
              <a:t>的</a:t>
            </a:r>
            <a:r>
              <a:rPr lang="zh-TW" altLang="en-US" dirty="0" smtClean="0"/>
              <a:t>點，算</a:t>
            </a:r>
            <a:r>
              <a:rPr lang="en-US" altLang="zh-TW" dirty="0" smtClean="0"/>
              <a:t>cost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3455157" y="4674526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找出剩下點的最佳對應</a:t>
            </a:r>
            <a:r>
              <a:rPr lang="zh-TW" altLang="en-US" dirty="0">
                <a:solidFill>
                  <a:srgbClr val="FF0000"/>
                </a:solidFill>
              </a:rPr>
              <a:t>點</a:t>
            </a:r>
          </a:p>
        </p:txBody>
      </p:sp>
      <p:cxnSp>
        <p:nvCxnSpPr>
          <p:cNvPr id="42" name="直線單箭頭接點 41"/>
          <p:cNvCxnSpPr>
            <a:stCxn id="34" idx="1"/>
            <a:endCxn id="40" idx="3"/>
          </p:cNvCxnSpPr>
          <p:nvPr/>
        </p:nvCxnSpPr>
        <p:spPr>
          <a:xfrm flipH="1">
            <a:off x="5215719" y="5049840"/>
            <a:ext cx="1715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426586" y="472667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透過匈牙利</a:t>
            </a:r>
            <a:endParaRPr lang="en-US" altLang="zh-TW" dirty="0" smtClean="0"/>
          </a:p>
          <a:p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61075" y="4617826"/>
            <a:ext cx="1760562" cy="7506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找出對的點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47" name="直線單箭頭接點 46"/>
          <p:cNvCxnSpPr>
            <a:stCxn id="40" idx="1"/>
            <a:endCxn id="45" idx="3"/>
          </p:cNvCxnSpPr>
          <p:nvPr/>
        </p:nvCxnSpPr>
        <p:spPr>
          <a:xfrm flipH="1" flipV="1">
            <a:off x="1821637" y="4993140"/>
            <a:ext cx="1633520" cy="5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832634" y="4669973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設</a:t>
            </a:r>
            <a:r>
              <a:rPr lang="en-US" altLang="zh-TW" dirty="0" smtClean="0"/>
              <a:t>threshold=0.1</a:t>
            </a:r>
          </a:p>
          <a:p>
            <a:r>
              <a:rPr lang="zh-TW" altLang="en-US" dirty="0" smtClean="0"/>
              <a:t>將好的點留下，不好的</a:t>
            </a:r>
            <a:r>
              <a:rPr lang="zh-TW" altLang="en-US" dirty="0"/>
              <a:t>刪除</a:t>
            </a:r>
          </a:p>
        </p:txBody>
      </p:sp>
    </p:spTree>
    <p:extLst>
      <p:ext uri="{BB962C8B-B14F-4D97-AF65-F5344CB8AC3E}">
        <p14:creationId xmlns:p14="http://schemas.microsoft.com/office/powerpoint/2010/main" val="19487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4059"/>
            <a:ext cx="6135806" cy="27311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78006" y="20407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in_points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=[10 10; 20 20; 30 30 ];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out_points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=[20 20; 20 20;30 30];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T=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maketform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A020F0"/>
                </a:solidFill>
                <a:latin typeface="Courier New" panose="02070309020205020404" pitchFamily="49" charset="0"/>
              </a:rPr>
              <a:t>'affine'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in_points,out_points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3977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96494"/>
            <a:ext cx="6768415" cy="29045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2404756"/>
            <a:ext cx="6640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in_points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=[10 10; 10 20; 55 55 ;11 11];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out_points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=[20 20; 20 30;65 65; 21 21];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T=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maketform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A020F0"/>
                </a:solidFill>
                <a:latin typeface="Courier New" panose="02070309020205020404" pitchFamily="49" charset="0"/>
              </a:rPr>
              <a:t>'affine'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in_points,out_points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12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825625"/>
            <a:ext cx="5505450" cy="45529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863725"/>
            <a:ext cx="5534025" cy="45148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310112" y="1254681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815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659"/>
            <a:ext cx="5610225" cy="4467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87" y="1987550"/>
            <a:ext cx="54768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8173" y="1122363"/>
            <a:ext cx="10167581" cy="2387600"/>
          </a:xfrm>
        </p:spPr>
        <p:txBody>
          <a:bodyPr/>
          <a:lstStyle/>
          <a:p>
            <a:r>
              <a:rPr lang="en-US" altLang="zh-TW" dirty="0" smtClean="0"/>
              <a:t>Apply RANSAC in Shape Context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33845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王泰傑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22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2598" y="674637"/>
            <a:ext cx="3715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/>
              <a:t>如何才算是</a:t>
            </a:r>
            <a:r>
              <a:rPr lang="en-US" altLang="zh-TW" sz="3200" b="1" dirty="0" smtClean="0"/>
              <a:t>voting</a:t>
            </a:r>
            <a:r>
              <a:rPr lang="zh-TW" altLang="en-US" sz="3200" b="1" dirty="0"/>
              <a:t>中</a:t>
            </a:r>
            <a:endParaRPr lang="en-US" altLang="zh-TW" sz="32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732598" y="1509046"/>
            <a:ext cx="1083632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i="0" u="none" strike="noStrike" baseline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mapping=[X2b(</a:t>
            </a:r>
            <a:r>
              <a:rPr lang="en-US" altLang="zh-TW" sz="2000" b="1" i="0" u="none" strike="noStrike" baseline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Rand_seed</a:t>
            </a:r>
            <a:r>
              <a:rPr lang="en-US" altLang="zh-TW" sz="2000" b="1" i="0" u="none" strike="noStrike" baseline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(f),1) X2b(</a:t>
            </a:r>
            <a:r>
              <a:rPr lang="en-US" altLang="zh-TW" sz="2000" b="1" i="0" u="none" strike="noStrike" baseline="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Rand_seed</a:t>
            </a:r>
            <a:r>
              <a:rPr lang="en-US" altLang="zh-TW" sz="2000" b="1" i="0" u="none" strike="noStrike" baseline="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(f),2) 1]*[tform2.tdata.T];</a:t>
            </a:r>
            <a:endParaRPr lang="en-US" altLang="zh-TW" sz="2000" b="1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Step1:</a:t>
            </a:r>
            <a:r>
              <a:rPr lang="zh-TW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將圖一剩下的點去乘轉換矩陣</a:t>
            </a:r>
            <a:endParaRPr lang="en-US" altLang="zh-TW" sz="2000" b="1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endParaRPr lang="en-US" altLang="zh-TW" sz="20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temp(:,1)=Y2(:,1)-mapping(1,1); </a:t>
            </a:r>
          </a:p>
          <a:p>
            <a:r>
              <a:rPr lang="en-US" altLang="zh-TW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temp(:,2)=Y2(:,2)-mapping(1,2</a:t>
            </a:r>
            <a:r>
              <a:rPr lang="en-US" altLang="zh-TW" sz="20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TW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Step2:</a:t>
            </a:r>
            <a:r>
              <a:rPr lang="zh-TW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將圖二所有點</a:t>
            </a:r>
            <a:r>
              <a:rPr lang="en-US" altLang="zh-TW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-</a:t>
            </a:r>
            <a:r>
              <a:rPr lang="zh-TW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去</a:t>
            </a:r>
            <a:r>
              <a:rPr lang="en-US" altLang="zh-TW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mapping</a:t>
            </a:r>
            <a:r>
              <a:rPr lang="zh-TW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到的點</a:t>
            </a:r>
            <a:r>
              <a:rPr lang="en-US" altLang="zh-TW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sz="20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temp(h,3)=</a:t>
            </a:r>
            <a:r>
              <a:rPr lang="en-US" altLang="zh-TW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sqrt</a:t>
            </a:r>
            <a:r>
              <a:rPr lang="en-US" altLang="zh-TW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(temp(h,1)^2+temp(h,2)^2);</a:t>
            </a:r>
          </a:p>
          <a:p>
            <a:r>
              <a:rPr lang="en-US" altLang="zh-TW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Step3:</a:t>
            </a:r>
            <a:r>
              <a:rPr lang="zh-TW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去求出距離，看誰最靠近，並求出</a:t>
            </a:r>
            <a:r>
              <a:rPr lang="en-US" altLang="zh-TW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index</a:t>
            </a:r>
          </a:p>
          <a:p>
            <a:endParaRPr lang="en-US" altLang="zh-TW" sz="20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Step4:</a:t>
            </a:r>
            <a:r>
              <a:rPr lang="zh-TW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假設</a:t>
            </a:r>
            <a:r>
              <a:rPr lang="en-US" altLang="zh-TW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index</a:t>
            </a:r>
            <a:r>
              <a:rPr lang="zh-TW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跟</a:t>
            </a:r>
            <a:r>
              <a:rPr lang="en-US" altLang="zh-TW" sz="2000" b="1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shape_context</a:t>
            </a:r>
            <a:r>
              <a:rPr lang="zh-TW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所對應的點一</a:t>
            </a:r>
            <a:endParaRPr lang="en-US" altLang="zh-TW" sz="2000" b="1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     一樣，就當作對</a:t>
            </a:r>
            <a:endParaRPr lang="en-US" altLang="zh-TW" sz="2000" b="1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endParaRPr lang="en-US" altLang="zh-TW" sz="2000" b="1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sz="2000" b="1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  </a:t>
            </a:r>
            <a:endParaRPr lang="en-US" altLang="zh-TW" sz="20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839" y="1991717"/>
            <a:ext cx="5228161" cy="424022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8550" y="6334780"/>
            <a:ext cx="10900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TW" sz="2800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plot([X2b(:,1) Y2(:,1)]',[X2b(:,2) Y2(:,2)]','k-')</a:t>
            </a:r>
          </a:p>
        </p:txBody>
      </p:sp>
      <p:sp>
        <p:nvSpPr>
          <p:cNvPr id="8" name="矩形 7"/>
          <p:cNvSpPr/>
          <p:nvPr/>
        </p:nvSpPr>
        <p:spPr>
          <a:xfrm>
            <a:off x="9577919" y="366859"/>
            <a:ext cx="2459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X2b(:,1) 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圖一</a:t>
            </a:r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軸</a:t>
            </a:r>
            <a:endParaRPr lang="en-US" altLang="zh-TW" b="1" i="0" u="none" strike="noStrike" baseline="0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s-E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X2b(:,2) 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圖一</a:t>
            </a:r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Y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軸</a:t>
            </a:r>
            <a:endParaRPr lang="en-US" altLang="zh-TW" b="1" i="0" u="none" strike="noStrike" baseline="0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Y2</a:t>
            </a:r>
            <a:r>
              <a:rPr lang="es-E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(:,1) 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圖二</a:t>
            </a:r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X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軸</a:t>
            </a:r>
            <a:endParaRPr lang="en-US" altLang="zh-TW" b="1" i="0" u="none" strike="noStrike" baseline="0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Y2</a:t>
            </a:r>
            <a:r>
              <a:rPr lang="es-E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(:,2) 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 圖二</a:t>
            </a:r>
            <a:r>
              <a:rPr lang="en-US" altLang="zh-TW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Y</a:t>
            </a:r>
            <a:r>
              <a:rPr lang="zh-TW" altLang="en-US" b="1" i="0" u="none" strike="noStrike" baseline="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軸</a:t>
            </a:r>
            <a:endParaRPr lang="en-US" altLang="zh-TW" b="1" i="0" u="none" strike="noStrike" baseline="0" dirty="0" smtClean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4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</a:t>
            </a:r>
            <a:r>
              <a:rPr lang="zh-TW" altLang="en-US" dirty="0"/>
              <a:t>試</a:t>
            </a:r>
            <a:r>
              <a:rPr lang="zh-TW" altLang="en-US" dirty="0" smtClean="0"/>
              <a:t>圖案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7" b="19007"/>
          <a:stretch/>
        </p:blipFill>
        <p:spPr>
          <a:xfrm>
            <a:off x="127544" y="3712192"/>
            <a:ext cx="2149504" cy="2157382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 t="12305" r="30534" b="28729"/>
          <a:stretch/>
        </p:blipFill>
        <p:spPr>
          <a:xfrm>
            <a:off x="2834927" y="3712192"/>
            <a:ext cx="3143352" cy="2030756"/>
          </a:xfrm>
          <a:prstGeom prst="rect">
            <a:avLst/>
          </a:prstGeo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0" r="23861"/>
          <a:stretch/>
        </p:blipFill>
        <p:spPr>
          <a:xfrm>
            <a:off x="6536158" y="3167354"/>
            <a:ext cx="2749235" cy="2886777"/>
          </a:xfrm>
          <a:prstGeom prst="rect">
            <a:avLst/>
          </a:prstGeom>
        </p:spPr>
      </p:pic>
      <p:pic>
        <p:nvPicPr>
          <p:cNvPr id="7" name="內容版面配置區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266" y="3167354"/>
            <a:ext cx="2068407" cy="28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7" b="19007"/>
          <a:stretch/>
        </p:blipFill>
        <p:spPr>
          <a:xfrm>
            <a:off x="247806" y="204668"/>
            <a:ext cx="2447627" cy="245659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4" r="17429"/>
          <a:stretch/>
        </p:blipFill>
        <p:spPr>
          <a:xfrm>
            <a:off x="7861109" y="3255714"/>
            <a:ext cx="2739114" cy="312797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4" r="23606"/>
          <a:stretch/>
        </p:blipFill>
        <p:spPr>
          <a:xfrm>
            <a:off x="4557435" y="3312945"/>
            <a:ext cx="2183642" cy="30707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9" r="8630"/>
          <a:stretch/>
        </p:blipFill>
        <p:spPr>
          <a:xfrm>
            <a:off x="557725" y="3312946"/>
            <a:ext cx="2879678" cy="309121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93655" y="228853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取樣</a:t>
            </a:r>
            <a:r>
              <a:rPr lang="en-US" altLang="zh-TW" dirty="0" smtClean="0"/>
              <a:t>98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147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</a:t>
            </a:r>
            <a:r>
              <a:rPr lang="zh-TW" altLang="en-US" dirty="0"/>
              <a:t>繪</a:t>
            </a:r>
            <a:r>
              <a:rPr lang="zh-TW" altLang="en-US" dirty="0" smtClean="0"/>
              <a:t>畫圖形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3" y="2040908"/>
            <a:ext cx="5476875" cy="4495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2040908"/>
            <a:ext cx="5476875" cy="44291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858424" y="1321356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9" r="8630"/>
          <a:stretch/>
        </p:blipFill>
        <p:spPr>
          <a:xfrm>
            <a:off x="4871238" y="112737"/>
            <a:ext cx="2011371" cy="215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8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7652086" y="15060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選出在閥值內的</a:t>
            </a:r>
            <a:r>
              <a:rPr lang="zh-TW" altLang="en-US" dirty="0"/>
              <a:t>點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82889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錯誤的重新跑匈牙利演算</a:t>
            </a:r>
            <a:r>
              <a:rPr lang="zh-TW" altLang="en-US" dirty="0"/>
              <a:t>法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3" y="2038303"/>
            <a:ext cx="5505450" cy="4410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947" y="2038303"/>
            <a:ext cx="5539604" cy="44100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62" y="1397900"/>
            <a:ext cx="54292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1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53" y="2115404"/>
            <a:ext cx="5594689" cy="45285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269" y="2115405"/>
            <a:ext cx="5492094" cy="452856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858424" y="1321356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4" t="8575" r="23606" b="10981"/>
          <a:stretch/>
        </p:blipFill>
        <p:spPr>
          <a:xfrm>
            <a:off x="4999898" y="0"/>
            <a:ext cx="2083290" cy="23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4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652086" y="15060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選出在閥值內的</a:t>
            </a:r>
            <a:r>
              <a:rPr lang="zh-TW" altLang="en-US" dirty="0"/>
              <a:t>點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282889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錯誤的重新跑匈牙利演算</a:t>
            </a:r>
            <a:r>
              <a:rPr lang="zh-TW" altLang="en-US" dirty="0"/>
              <a:t>法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" y="2119312"/>
            <a:ext cx="5400675" cy="44481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994" y="2119312"/>
            <a:ext cx="5659508" cy="44481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769" y="1506022"/>
            <a:ext cx="5970372" cy="48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1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9" y="2162814"/>
            <a:ext cx="5486400" cy="43338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858424" y="1321356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11840"/>
          <a:stretch/>
        </p:blipFill>
        <p:spPr>
          <a:xfrm>
            <a:off x="6130546" y="2088107"/>
            <a:ext cx="5629275" cy="44085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4" r="17429"/>
          <a:stretch/>
        </p:blipFill>
        <p:spPr>
          <a:xfrm>
            <a:off x="5067147" y="-2477"/>
            <a:ext cx="2057706" cy="23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3" y="2141845"/>
            <a:ext cx="5429250" cy="44577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652086" y="15060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選出在閥值內的</a:t>
            </a:r>
            <a:r>
              <a:rPr lang="zh-TW" altLang="en-US" dirty="0"/>
              <a:t>點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282889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錯誤的重新跑匈牙利演算</a:t>
            </a:r>
            <a:r>
              <a:rPr lang="zh-TW" altLang="en-US" dirty="0"/>
              <a:t>法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473" y="2141845"/>
            <a:ext cx="5631298" cy="4457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000" y="1506022"/>
            <a:ext cx="6282467" cy="49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 t="12305" r="30534" b="28729"/>
          <a:stretch/>
        </p:blipFill>
        <p:spPr>
          <a:xfrm>
            <a:off x="150125" y="407798"/>
            <a:ext cx="3971499" cy="256577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0" t="10206" r="9101"/>
          <a:stretch/>
        </p:blipFill>
        <p:spPr>
          <a:xfrm>
            <a:off x="838200" y="3398291"/>
            <a:ext cx="4012442" cy="31851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8" t="11256" r="22865" b="23828"/>
          <a:stretch/>
        </p:blipFill>
        <p:spPr>
          <a:xfrm>
            <a:off x="6455391" y="3398291"/>
            <a:ext cx="4400248" cy="318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858424" y="1321356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8" y="2092016"/>
            <a:ext cx="5448300" cy="44481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4" y="2092016"/>
            <a:ext cx="5509562" cy="44481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0" t="10206" r="9101"/>
          <a:stretch/>
        </p:blipFill>
        <p:spPr>
          <a:xfrm>
            <a:off x="4856897" y="124792"/>
            <a:ext cx="2478205" cy="19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67" y="1825625"/>
            <a:ext cx="5562600" cy="45815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562600" cy="45910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642747" y="1167468"/>
            <a:ext cx="220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voting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最高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49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9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52086" y="15060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選出在閥值內的</a:t>
            </a:r>
            <a:r>
              <a:rPr lang="zh-TW" altLang="en-US" dirty="0"/>
              <a:t>點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282889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錯誤的重新跑匈牙利演算</a:t>
            </a:r>
            <a:r>
              <a:rPr lang="zh-TW" altLang="en-US" dirty="0"/>
              <a:t>法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1" y="2010291"/>
            <a:ext cx="5372100" cy="4429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353" y="2010291"/>
            <a:ext cx="5648598" cy="44291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47" y="1506022"/>
            <a:ext cx="54483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3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6" y="2277126"/>
            <a:ext cx="5410200" cy="4419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4822" y="2345388"/>
            <a:ext cx="5377952" cy="4351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8" t="11256" r="22865" b="23828"/>
          <a:stretch/>
        </p:blipFill>
        <p:spPr>
          <a:xfrm>
            <a:off x="4753000" y="382092"/>
            <a:ext cx="2903644" cy="210180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885720" y="1717958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06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064" y="1974991"/>
            <a:ext cx="5543736" cy="44644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52086" y="15060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選出在閥值內的</a:t>
            </a:r>
            <a:r>
              <a:rPr lang="zh-TW" altLang="en-US" dirty="0"/>
              <a:t>點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282889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錯誤的重新跑匈牙利演算</a:t>
            </a:r>
            <a:r>
              <a:rPr lang="zh-TW" altLang="en-US" dirty="0"/>
              <a:t>法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3" y="2010291"/>
            <a:ext cx="5467350" cy="44291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324" y="1506022"/>
            <a:ext cx="5436608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0" r="23861"/>
          <a:stretch/>
        </p:blipFill>
        <p:spPr>
          <a:xfrm>
            <a:off x="0" y="0"/>
            <a:ext cx="3125337" cy="328169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2" r="14436"/>
          <a:stretch/>
        </p:blipFill>
        <p:spPr>
          <a:xfrm>
            <a:off x="1044053" y="3401746"/>
            <a:ext cx="3405117" cy="33280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16343" r="18738"/>
          <a:stretch/>
        </p:blipFill>
        <p:spPr>
          <a:xfrm>
            <a:off x="4872251" y="3370997"/>
            <a:ext cx="3125338" cy="33587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4" r="8284"/>
          <a:stretch/>
        </p:blipFill>
        <p:spPr>
          <a:xfrm>
            <a:off x="8297838" y="3401746"/>
            <a:ext cx="3518934" cy="33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42" y="2087290"/>
            <a:ext cx="5448300" cy="44481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885720" y="1717958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26" y="2087290"/>
            <a:ext cx="5362575" cy="44386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2" r="14436" b="8801"/>
          <a:stretch/>
        </p:blipFill>
        <p:spPr>
          <a:xfrm>
            <a:off x="4795360" y="187706"/>
            <a:ext cx="2560783" cy="2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52086" y="15060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選出在閥值內的</a:t>
            </a:r>
            <a:r>
              <a:rPr lang="zh-TW" altLang="en-US" dirty="0"/>
              <a:t>點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282889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錯誤的重新跑匈牙利演算</a:t>
            </a:r>
            <a:r>
              <a:rPr lang="zh-TW" altLang="en-US" dirty="0"/>
              <a:t>法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04" y="2010291"/>
            <a:ext cx="5419725" cy="44767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8" y="2010292"/>
            <a:ext cx="5643352" cy="447916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366" y="1913454"/>
            <a:ext cx="5719707" cy="4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0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46444"/>
            <a:ext cx="5334000" cy="4495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77" y="2341694"/>
            <a:ext cx="5457825" cy="44005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16343" r="18738" b="9893"/>
          <a:stretch/>
        </p:blipFill>
        <p:spPr>
          <a:xfrm>
            <a:off x="4889310" y="265218"/>
            <a:ext cx="2413380" cy="228691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885720" y="1717958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809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8" y="2123435"/>
            <a:ext cx="5362575" cy="44672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652086" y="15060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選出在閥值內的</a:t>
            </a:r>
            <a:r>
              <a:rPr lang="zh-TW" altLang="en-US" dirty="0"/>
              <a:t>點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282889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錯誤的重新跑匈牙利演算</a:t>
            </a:r>
            <a:r>
              <a:rPr lang="zh-TW" altLang="en-US" dirty="0"/>
              <a:t>法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885" y="2123435"/>
            <a:ext cx="5636033" cy="44672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79" y="1757363"/>
            <a:ext cx="54578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885720" y="1717958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4" y="2409825"/>
            <a:ext cx="5534025" cy="44481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09825"/>
            <a:ext cx="5448300" cy="44100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4" r="11675"/>
          <a:stretch/>
        </p:blipFill>
        <p:spPr>
          <a:xfrm>
            <a:off x="4836354" y="50303"/>
            <a:ext cx="2519292" cy="25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652086" y="15060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選出在閥值內的</a:t>
            </a:r>
            <a:r>
              <a:rPr lang="zh-TW" altLang="en-US" dirty="0"/>
              <a:t>點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282889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錯誤的重新跑匈牙利演算</a:t>
            </a:r>
            <a:r>
              <a:rPr lang="zh-TW" altLang="en-US" dirty="0"/>
              <a:t>法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8" y="2010291"/>
            <a:ext cx="5362575" cy="4419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5" y="2010291"/>
            <a:ext cx="5534025" cy="43243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034" y="1328600"/>
            <a:ext cx="5813401" cy="467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988860" y="2361063"/>
            <a:ext cx="5025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x</a:t>
            </a:r>
            <a:r>
              <a:rPr lang="zh-TW" altLang="en-US" sz="3600" dirty="0" smtClean="0"/>
              <a:t>  </a:t>
            </a:r>
            <a:r>
              <a:rPr lang="en-US" altLang="zh-TW" sz="3600" dirty="0" smtClean="0"/>
              <a:t>x</a:t>
            </a:r>
            <a:r>
              <a:rPr lang="zh-TW" altLang="en-US" sz="3600" dirty="0" smtClean="0"/>
              <a:t>    </a:t>
            </a:r>
            <a:r>
              <a:rPr lang="en-US" altLang="zh-TW" sz="3600" dirty="0" smtClean="0"/>
              <a:t>x</a:t>
            </a:r>
            <a:r>
              <a:rPr lang="zh-TW" altLang="en-US" sz="3600" dirty="0" smtClean="0"/>
              <a:t>           </a:t>
            </a:r>
            <a:r>
              <a:rPr lang="en-US" altLang="zh-TW" sz="3600" dirty="0" smtClean="0"/>
              <a:t>x</a:t>
            </a:r>
            <a:r>
              <a:rPr lang="zh-TW" altLang="en-US" sz="3600" dirty="0" smtClean="0"/>
              <a:t>  </a:t>
            </a:r>
            <a:r>
              <a:rPr lang="en-US" altLang="zh-TW" sz="3600" dirty="0" smtClean="0"/>
              <a:t>x</a:t>
            </a:r>
            <a:r>
              <a:rPr lang="zh-TW" altLang="en-US" sz="3600" dirty="0" smtClean="0"/>
              <a:t>          </a:t>
            </a:r>
            <a:r>
              <a:rPr lang="en-US" altLang="zh-TW" sz="3600" dirty="0" smtClean="0"/>
              <a:t>x</a:t>
            </a:r>
            <a:r>
              <a:rPr lang="zh-TW" altLang="en-US" sz="3600" dirty="0" smtClean="0"/>
              <a:t>    </a:t>
            </a:r>
            <a:r>
              <a:rPr lang="en-US" altLang="zh-TW" sz="3600" dirty="0" smtClean="0"/>
              <a:t>x</a:t>
            </a:r>
            <a:endParaRPr lang="zh-TW" altLang="en-US" sz="36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88860" y="4831307"/>
            <a:ext cx="6300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/>
              <a:t>o</a:t>
            </a:r>
            <a:r>
              <a:rPr lang="zh-TW" altLang="en-US" sz="3600" b="1" dirty="0" smtClean="0"/>
              <a:t>     </a:t>
            </a:r>
            <a:r>
              <a:rPr lang="en-US" altLang="zh-TW" sz="3600" b="1" dirty="0" smtClean="0"/>
              <a:t>o</a:t>
            </a:r>
            <a:r>
              <a:rPr lang="zh-TW" altLang="en-US" sz="3600" b="1" dirty="0" smtClean="0"/>
              <a:t>            </a:t>
            </a:r>
            <a:r>
              <a:rPr lang="en-US" altLang="zh-TW" sz="3600" b="1" dirty="0" smtClean="0"/>
              <a:t>o</a:t>
            </a:r>
            <a:r>
              <a:rPr lang="zh-TW" altLang="en-US" sz="3600" b="1" dirty="0" smtClean="0"/>
              <a:t>        </a:t>
            </a:r>
            <a:r>
              <a:rPr lang="en-US" altLang="zh-TW" sz="3600" b="1" dirty="0" smtClean="0"/>
              <a:t>o</a:t>
            </a:r>
            <a:r>
              <a:rPr lang="zh-TW" altLang="en-US" sz="3600" b="1" dirty="0" smtClean="0"/>
              <a:t>    </a:t>
            </a:r>
            <a:r>
              <a:rPr lang="en-US" altLang="zh-TW" sz="3600" b="1" dirty="0" smtClean="0"/>
              <a:t>o</a:t>
            </a:r>
            <a:r>
              <a:rPr lang="zh-TW" altLang="en-US" sz="3600" b="1" dirty="0" smtClean="0"/>
              <a:t>      </a:t>
            </a:r>
            <a:r>
              <a:rPr lang="en-US" altLang="zh-TW" sz="3600" b="1" dirty="0" smtClean="0"/>
              <a:t>o</a:t>
            </a:r>
            <a:r>
              <a:rPr lang="zh-TW" altLang="en-US" sz="3600" b="1" dirty="0" smtClean="0"/>
              <a:t>      </a:t>
            </a:r>
            <a:r>
              <a:rPr lang="en-US" altLang="zh-TW" sz="3600" b="1" dirty="0" smtClean="0"/>
              <a:t>o</a:t>
            </a:r>
            <a:endParaRPr lang="zh-TW" altLang="en-US" sz="3600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3166281" y="2852382"/>
            <a:ext cx="27295" cy="2183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3589361" y="2827530"/>
            <a:ext cx="3548418" cy="23269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4203510" y="2852382"/>
            <a:ext cx="2197290" cy="2302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20" idx="4"/>
          </p:cNvCxnSpPr>
          <p:nvPr/>
        </p:nvCxnSpPr>
        <p:spPr>
          <a:xfrm>
            <a:off x="5486400" y="3007394"/>
            <a:ext cx="15327" cy="20286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4067033" y="2852382"/>
            <a:ext cx="1910686" cy="2183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7257145" y="2852382"/>
            <a:ext cx="757450" cy="2183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7833763" y="2852382"/>
            <a:ext cx="1023634" cy="2183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5213445" y="2504364"/>
            <a:ext cx="545910" cy="5030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5638204" y="3007394"/>
            <a:ext cx="543392" cy="21719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970372" y="4831306"/>
            <a:ext cx="433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</a:rPr>
              <a:t>o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5681857" y="3032246"/>
            <a:ext cx="790216" cy="20286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86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/>
      <p:bldP spid="26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3" y="110257"/>
            <a:ext cx="2068407" cy="2886777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88" y="3357349"/>
            <a:ext cx="2346515" cy="318675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13" y="3357348"/>
            <a:ext cx="2407161" cy="318675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85" y="3357348"/>
            <a:ext cx="2364074" cy="318675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704340" y="2339352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取</a:t>
            </a:r>
            <a:r>
              <a:rPr lang="en-US" altLang="zh-TW" dirty="0" smtClean="0"/>
              <a:t>500</a:t>
            </a:r>
            <a:r>
              <a:rPr lang="zh-TW" altLang="en-US" dirty="0" smtClean="0"/>
              <a:t>點，取點時將矩陣切割成</a:t>
            </a:r>
            <a:r>
              <a:rPr lang="en-US" altLang="zh-TW" dirty="0" smtClean="0"/>
              <a:t>120*120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392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14559"/>
            <a:ext cx="5559402" cy="460020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6" y="2190394"/>
            <a:ext cx="5486400" cy="45243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06" y="95534"/>
            <a:ext cx="1698334" cy="230647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85720" y="1717958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02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4" y="2219610"/>
            <a:ext cx="5410200" cy="44386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652086" y="15060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選出在閥值內的</a:t>
            </a:r>
            <a:r>
              <a:rPr lang="zh-TW" altLang="en-US" dirty="0"/>
              <a:t>點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82889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錯誤的重新跑匈牙利演算</a:t>
            </a:r>
            <a:r>
              <a:rPr lang="zh-TW" altLang="en-US" dirty="0"/>
              <a:t>法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92" y="2219610"/>
            <a:ext cx="5545863" cy="44386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753" y="1344328"/>
            <a:ext cx="6148068" cy="50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458" y="2163098"/>
            <a:ext cx="5486400" cy="45243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7" y="2163099"/>
            <a:ext cx="5448300" cy="45243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033" y="0"/>
            <a:ext cx="1754609" cy="232286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885720" y="1717958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93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32" y="2127557"/>
            <a:ext cx="5457825" cy="44862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652086" y="15060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選出在閥值內的</a:t>
            </a:r>
            <a:r>
              <a:rPr lang="zh-TW" altLang="en-US" dirty="0"/>
              <a:t>點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282889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錯誤的重新跑匈牙利演算</a:t>
            </a:r>
            <a:r>
              <a:rPr lang="zh-TW" altLang="en-US" dirty="0"/>
              <a:t>法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72" y="2127557"/>
            <a:ext cx="5667396" cy="44862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803" y="1506022"/>
            <a:ext cx="6174546" cy="496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09" y="27319"/>
            <a:ext cx="1484559" cy="200117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885720" y="1717958"/>
            <a:ext cx="15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Shape context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1" y="2163430"/>
            <a:ext cx="5410200" cy="44481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788" y="2222227"/>
            <a:ext cx="54578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5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測試繪畫圖形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0" y="2142484"/>
            <a:ext cx="5562600" cy="44291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652086" y="15060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選出在閥值內的</a:t>
            </a:r>
            <a:r>
              <a:rPr lang="zh-TW" altLang="en-US" dirty="0"/>
              <a:t>點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282889" y="150602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錯誤的重新跑匈牙利演算</a:t>
            </a:r>
            <a:r>
              <a:rPr lang="zh-TW" altLang="en-US" dirty="0"/>
              <a:t>法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85" y="2228209"/>
            <a:ext cx="5495925" cy="43434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829" y="1414192"/>
            <a:ext cx="6224089" cy="51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8173" y="1122363"/>
            <a:ext cx="10167581" cy="2387600"/>
          </a:xfrm>
        </p:spPr>
        <p:txBody>
          <a:bodyPr/>
          <a:lstStyle/>
          <a:p>
            <a:r>
              <a:rPr lang="en-US" altLang="zh-TW" dirty="0" smtClean="0"/>
              <a:t>Apply RANSAC in Shape Context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33845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王泰傑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5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807074"/>
              </p:ext>
            </p:extLst>
          </p:nvPr>
        </p:nvGraphicFramePr>
        <p:xfrm>
          <a:off x="715373" y="2715905"/>
          <a:ext cx="10762393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1029459"/>
                <a:gridCol w="764274"/>
              </a:tblGrid>
              <a:tr h="20389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X2b_1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X2b_2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distance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true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右大括弧 4"/>
          <p:cNvSpPr/>
          <p:nvPr/>
        </p:nvSpPr>
        <p:spPr>
          <a:xfrm rot="16200000">
            <a:off x="1289717" y="1385247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右大括弧 5"/>
          <p:cNvSpPr/>
          <p:nvPr/>
        </p:nvSpPr>
        <p:spPr>
          <a:xfrm rot="16200000">
            <a:off x="3066201" y="1385247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右大括弧 6"/>
          <p:cNvSpPr/>
          <p:nvPr/>
        </p:nvSpPr>
        <p:spPr>
          <a:xfrm rot="16200000">
            <a:off x="5782102" y="445828"/>
            <a:ext cx="532265" cy="3516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右大括弧 7"/>
          <p:cNvSpPr/>
          <p:nvPr/>
        </p:nvSpPr>
        <p:spPr>
          <a:xfrm rot="16200000">
            <a:off x="8498004" y="1385247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715818" y="142164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/>
              <a:t>B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87726" y="1421642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A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735214" y="1144643"/>
            <a:ext cx="26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做完匈牙利，</a:t>
            </a:r>
            <a:r>
              <a:rPr lang="en-US" altLang="zh-TW" dirty="0" smtClean="0"/>
              <a:t>A</a:t>
            </a:r>
            <a:r>
              <a:rPr lang="zh-TW" altLang="en-US" dirty="0" smtClean="0"/>
              <a:t>圖對應到</a:t>
            </a:r>
            <a:endParaRPr lang="en-US" altLang="zh-TW" dirty="0" smtClean="0"/>
          </a:p>
          <a:p>
            <a:r>
              <a:rPr lang="en-US" altLang="zh-TW" dirty="0" smtClean="0"/>
              <a:t>B</a:t>
            </a:r>
            <a:r>
              <a:rPr lang="zh-TW" altLang="en-US" dirty="0" smtClean="0"/>
              <a:t>圖的點集合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806519" y="1144643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圖乘上最佳轉換</a:t>
            </a:r>
            <a:endParaRPr lang="en-US" altLang="zh-TW" dirty="0" smtClean="0"/>
          </a:p>
          <a:p>
            <a:r>
              <a:rPr lang="zh-TW" altLang="en-US" dirty="0" smtClean="0"/>
              <a:t>矩陣的座標點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10167582" y="3016155"/>
            <a:ext cx="0" cy="298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239009" y="6155140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乘上最佳轉換矩陣的座標點</a:t>
            </a:r>
            <a:r>
              <a:rPr lang="en-US" altLang="zh-TW" dirty="0" smtClean="0"/>
              <a:t>-</a:t>
            </a:r>
            <a:r>
              <a:rPr lang="zh-TW" altLang="en-US" dirty="0" smtClean="0"/>
              <a:t>正解</a:t>
            </a:r>
            <a:r>
              <a:rPr lang="en-US" altLang="zh-TW" dirty="0" smtClean="0"/>
              <a:t>(Y2)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1054687" y="1937979"/>
            <a:ext cx="0" cy="723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8724" y="1144643"/>
            <a:ext cx="2351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當距離小</a:t>
            </a:r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於</a:t>
            </a:r>
            <a:r>
              <a:rPr lang="en-US" altLang="zh-TW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0.05</a:t>
            </a:r>
            <a:r>
              <a:rPr lang="zh-TW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，則</a:t>
            </a:r>
            <a:endParaRPr lang="en-US" altLang="zh-TW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我認為是對的對應</a:t>
            </a:r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點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86602" y="30161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86602" y="3385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86602" y="3754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86602" y="4153974"/>
            <a:ext cx="461665" cy="10012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……………..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86602" y="52538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3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807074"/>
              </p:ext>
            </p:extLst>
          </p:nvPr>
        </p:nvGraphicFramePr>
        <p:xfrm>
          <a:off x="715373" y="2715905"/>
          <a:ext cx="10762393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1029459"/>
                <a:gridCol w="764274"/>
              </a:tblGrid>
              <a:tr h="20389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X2b_1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X2b_2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distance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true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右大括弧 4"/>
          <p:cNvSpPr/>
          <p:nvPr/>
        </p:nvSpPr>
        <p:spPr>
          <a:xfrm rot="16200000">
            <a:off x="1289717" y="1385247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右大括弧 5"/>
          <p:cNvSpPr/>
          <p:nvPr/>
        </p:nvSpPr>
        <p:spPr>
          <a:xfrm rot="16200000">
            <a:off x="3066201" y="1385247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右大括弧 6"/>
          <p:cNvSpPr/>
          <p:nvPr/>
        </p:nvSpPr>
        <p:spPr>
          <a:xfrm rot="16200000">
            <a:off x="5782102" y="445828"/>
            <a:ext cx="532265" cy="3516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右大括弧 7"/>
          <p:cNvSpPr/>
          <p:nvPr/>
        </p:nvSpPr>
        <p:spPr>
          <a:xfrm rot="16200000">
            <a:off x="8498004" y="1385247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715818" y="142164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/>
              <a:t>B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87726" y="1421642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A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735214" y="1144643"/>
            <a:ext cx="26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做完匈牙利，</a:t>
            </a:r>
            <a:r>
              <a:rPr lang="en-US" altLang="zh-TW" dirty="0" smtClean="0"/>
              <a:t>A</a:t>
            </a:r>
            <a:r>
              <a:rPr lang="zh-TW" altLang="en-US" dirty="0" smtClean="0"/>
              <a:t>圖對應到</a:t>
            </a:r>
            <a:endParaRPr lang="en-US" altLang="zh-TW" dirty="0" smtClean="0"/>
          </a:p>
          <a:p>
            <a:r>
              <a:rPr lang="en-US" altLang="zh-TW" dirty="0" smtClean="0"/>
              <a:t>B</a:t>
            </a:r>
            <a:r>
              <a:rPr lang="zh-TW" altLang="en-US" dirty="0" smtClean="0"/>
              <a:t>圖的點集合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806519" y="1144643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圖乘上最佳轉換</a:t>
            </a:r>
            <a:endParaRPr lang="en-US" altLang="zh-TW" dirty="0" smtClean="0"/>
          </a:p>
          <a:p>
            <a:r>
              <a:rPr lang="zh-TW" altLang="en-US" dirty="0" smtClean="0"/>
              <a:t>矩陣的座標點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10167582" y="3016155"/>
            <a:ext cx="0" cy="298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239009" y="6155140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乘上最佳轉換矩陣的座標點</a:t>
            </a:r>
            <a:r>
              <a:rPr lang="en-US" altLang="zh-TW" dirty="0" smtClean="0"/>
              <a:t>-</a:t>
            </a:r>
            <a:r>
              <a:rPr lang="zh-TW" altLang="en-US" dirty="0" smtClean="0"/>
              <a:t>正解</a:t>
            </a:r>
            <a:r>
              <a:rPr lang="en-US" altLang="zh-TW" dirty="0" smtClean="0"/>
              <a:t>(Y2)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1054687" y="1937979"/>
            <a:ext cx="0" cy="723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8724" y="1144643"/>
            <a:ext cx="2351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當距離小</a:t>
            </a:r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於</a:t>
            </a:r>
            <a:r>
              <a:rPr lang="en-US" altLang="zh-TW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0.05</a:t>
            </a:r>
            <a:r>
              <a:rPr lang="zh-TW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，則</a:t>
            </a:r>
            <a:endParaRPr lang="en-US" altLang="zh-TW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我認為是對的對應</a:t>
            </a:r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點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86602" y="30161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86602" y="3385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86602" y="3754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86602" y="4153974"/>
            <a:ext cx="461665" cy="10012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……………..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86602" y="52538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98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588288" y="3016155"/>
            <a:ext cx="11189730" cy="1241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48267" y="6414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假設我前三筆是對的對應點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520" y="30494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708248" y="30494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64778" y="343283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79601" y="38132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713133" y="34187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708248" y="38158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715818" y="30502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578839" y="304690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735369" y="343030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50192" y="38107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583724" y="34162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578839" y="38132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497008" y="30357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355736" y="30357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308158" y="304690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136805" y="30494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523765" y="34200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372120" y="34059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307383" y="339062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170404" y="338725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518619" y="38158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347266" y="381833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297146" y="38154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145501" y="380140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7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</a:t>
            </a:r>
            <a:r>
              <a:rPr lang="zh-TW" altLang="en-US" dirty="0" smtClean="0"/>
              <a:t>改善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最短距離不要只取一點，取前五點，只要命中就算是命中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試著去改善</a:t>
            </a:r>
            <a:r>
              <a:rPr lang="en-US" altLang="zh-TW" dirty="0" smtClean="0"/>
              <a:t>mapping</a:t>
            </a:r>
            <a:r>
              <a:rPr lang="zh-TW" altLang="en-US" dirty="0" smtClean="0"/>
              <a:t>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82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807074"/>
              </p:ext>
            </p:extLst>
          </p:nvPr>
        </p:nvGraphicFramePr>
        <p:xfrm>
          <a:off x="715373" y="2715905"/>
          <a:ext cx="10762393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896866"/>
                <a:gridCol w="1029459"/>
                <a:gridCol w="764274"/>
              </a:tblGrid>
              <a:tr h="203892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X2b_1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X2b_2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Y2_2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distance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true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右大括弧 4"/>
          <p:cNvSpPr/>
          <p:nvPr/>
        </p:nvSpPr>
        <p:spPr>
          <a:xfrm rot="16200000">
            <a:off x="1289717" y="1385247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右大括弧 5"/>
          <p:cNvSpPr/>
          <p:nvPr/>
        </p:nvSpPr>
        <p:spPr>
          <a:xfrm rot="16200000">
            <a:off x="3066201" y="1385247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右大括弧 6"/>
          <p:cNvSpPr/>
          <p:nvPr/>
        </p:nvSpPr>
        <p:spPr>
          <a:xfrm rot="16200000">
            <a:off x="5782102" y="445828"/>
            <a:ext cx="532265" cy="3516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右大括弧 7"/>
          <p:cNvSpPr/>
          <p:nvPr/>
        </p:nvSpPr>
        <p:spPr>
          <a:xfrm rot="16200000">
            <a:off x="8498004" y="1385247"/>
            <a:ext cx="532264" cy="163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715818" y="142164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/>
              <a:t>B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87726" y="1421642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A</a:t>
            </a:r>
            <a:r>
              <a:rPr lang="zh-TW" altLang="en-US" dirty="0" smtClean="0"/>
              <a:t>座標</a:t>
            </a:r>
            <a:r>
              <a:rPr lang="zh-TW" altLang="en-US" dirty="0"/>
              <a:t>點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735214" y="1144643"/>
            <a:ext cx="26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做完匈牙利，</a:t>
            </a:r>
            <a:r>
              <a:rPr lang="en-US" altLang="zh-TW" dirty="0" smtClean="0"/>
              <a:t>A</a:t>
            </a:r>
            <a:r>
              <a:rPr lang="zh-TW" altLang="en-US" dirty="0" smtClean="0"/>
              <a:t>圖對應到</a:t>
            </a:r>
            <a:endParaRPr lang="en-US" altLang="zh-TW" dirty="0" smtClean="0"/>
          </a:p>
          <a:p>
            <a:r>
              <a:rPr lang="en-US" altLang="zh-TW" dirty="0" smtClean="0"/>
              <a:t>B</a:t>
            </a:r>
            <a:r>
              <a:rPr lang="zh-TW" altLang="en-US" dirty="0" smtClean="0"/>
              <a:t>圖的點集合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806519" y="1144643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圖乘上最佳轉換</a:t>
            </a:r>
            <a:endParaRPr lang="en-US" altLang="zh-TW" dirty="0" smtClean="0"/>
          </a:p>
          <a:p>
            <a:r>
              <a:rPr lang="zh-TW" altLang="en-US" dirty="0" smtClean="0"/>
              <a:t>矩陣的座標點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10167582" y="3016155"/>
            <a:ext cx="0" cy="298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239009" y="6155140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乘上最佳轉換矩陣的座標點</a:t>
            </a:r>
            <a:r>
              <a:rPr lang="en-US" altLang="zh-TW" dirty="0" smtClean="0"/>
              <a:t>-</a:t>
            </a:r>
            <a:r>
              <a:rPr lang="zh-TW" altLang="en-US" dirty="0" smtClean="0"/>
              <a:t>正解</a:t>
            </a:r>
            <a:r>
              <a:rPr lang="en-US" altLang="zh-TW" dirty="0" smtClean="0"/>
              <a:t>(Y2)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1054687" y="1937979"/>
            <a:ext cx="0" cy="723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8724" y="1144643"/>
            <a:ext cx="2351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當距離小</a:t>
            </a:r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於</a:t>
            </a:r>
            <a:r>
              <a:rPr lang="en-US" altLang="zh-TW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0.05</a:t>
            </a:r>
            <a:r>
              <a:rPr lang="zh-TW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，則</a:t>
            </a:r>
            <a:endParaRPr lang="en-US" altLang="zh-TW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我認為是對的對應</a:t>
            </a:r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點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86602" y="30161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86602" y="3385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86602" y="3754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86602" y="4153974"/>
            <a:ext cx="461665" cy="10012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……………..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86602" y="52538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98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588288" y="3016155"/>
            <a:ext cx="11189730" cy="1241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89883" y="61414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取前三筆在次做匈牙利演算法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520" y="30494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708248" y="30494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64778" y="343283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79601" y="38132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713133" y="34187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708248" y="38158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715818" y="30502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578839" y="304690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735369" y="343030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750192" y="38107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583724" y="34162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578839" y="38132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497008" y="30357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355736" y="30357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308158" y="304690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136805" y="30494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523765" y="34200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372120" y="34059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307383" y="339062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7170404" y="338725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518619" y="38158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347266" y="381833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297146" y="38154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145501" y="380140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51199" y="2470245"/>
            <a:ext cx="3900980" cy="26849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單箭頭接點 47"/>
          <p:cNvCxnSpPr>
            <a:stCxn id="16" idx="2"/>
          </p:cNvCxnSpPr>
          <p:nvPr/>
        </p:nvCxnSpPr>
        <p:spPr>
          <a:xfrm>
            <a:off x="6101689" y="5155210"/>
            <a:ext cx="0" cy="9999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4995031" y="619572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要取這重新做匈牙利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1825625"/>
            <a:ext cx="5600700" cy="4438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184" y="1835150"/>
            <a:ext cx="55284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0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129" y="1704082"/>
            <a:ext cx="5430672" cy="44728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7"/>
            <a:ext cx="554016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777206"/>
            <a:ext cx="5467350" cy="4448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99" y="1777206"/>
            <a:ext cx="5535938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2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0"/>
            <a:ext cx="9021171" cy="710243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238233" y="8432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剩下沒對到的點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剩下的點再做分配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剩下沒對到的點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去跟所有有對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到的點去算距離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找到離他最近已經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有分配的點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半徑：</a:t>
            </a:r>
            <a:r>
              <a:rPr lang="en-US" altLang="zh-TW" dirty="0" smtClean="0"/>
              <a:t>0.1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70" y="1332771"/>
            <a:ext cx="7009078" cy="55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剩下的點再做分配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剩下沒對到的點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去跟所有有對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到的點去算距離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找到離他最近已經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有分配的點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半徑：</a:t>
            </a:r>
            <a:r>
              <a:rPr lang="en-US" altLang="zh-TW" dirty="0" smtClean="0"/>
              <a:t>0.1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128" y="1309971"/>
            <a:ext cx="7315627" cy="58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5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剩下的點再做分配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剩下沒對到的點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去跟所有有對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到的點去算距離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找到離他最近已經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有分配的點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半徑：</a:t>
            </a:r>
            <a:r>
              <a:rPr lang="en-US" altLang="zh-TW" dirty="0" smtClean="0"/>
              <a:t>0.1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63" y="1327742"/>
            <a:ext cx="7274044" cy="590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16" y="169600"/>
            <a:ext cx="8207494" cy="64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9514"/>
            <a:ext cx="5909694" cy="48323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348"/>
            <a:ext cx="6053200" cy="48155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512" y="1825625"/>
            <a:ext cx="6094712" cy="495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39814</TotalTime>
  <Words>2730</Words>
  <Application>Microsoft Office PowerPoint</Application>
  <PresentationFormat>寬螢幕</PresentationFormat>
  <Paragraphs>907</Paragraphs>
  <Slides>148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148</vt:i4>
      </vt:variant>
    </vt:vector>
  </HeadingPairs>
  <TitlesOfParts>
    <vt:vector size="155" baseType="lpstr">
      <vt:lpstr>新細明體</vt:lpstr>
      <vt:lpstr>Arial</vt:lpstr>
      <vt:lpstr>Arial</vt:lpstr>
      <vt:lpstr>Calibri</vt:lpstr>
      <vt:lpstr>Calibri Light</vt:lpstr>
      <vt:lpstr>Courier New</vt:lpstr>
      <vt:lpstr>Office 佈景主題</vt:lpstr>
      <vt:lpstr>shape_context_ransac</vt:lpstr>
      <vt:lpstr>步驟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待改善</vt:lpstr>
      <vt:lpstr>Apply RANSAC in Shape Context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threshold=0.045</vt:lpstr>
      <vt:lpstr>threshold=0.045</vt:lpstr>
      <vt:lpstr>threshold=0.045</vt:lpstr>
      <vt:lpstr>threshold=0.045</vt:lpstr>
      <vt:lpstr>Apply RANSAC in Shape Context</vt:lpstr>
      <vt:lpstr>Pic-5636026810761216.tif</vt:lpstr>
      <vt:lpstr>PowerPoint 簡報</vt:lpstr>
      <vt:lpstr>PowerPoint 簡報</vt:lpstr>
      <vt:lpstr>PowerPoint 簡報</vt:lpstr>
      <vt:lpstr>PowerPoint 簡報</vt:lpstr>
      <vt:lpstr>PowerPoint 簡報</vt:lpstr>
      <vt:lpstr>Change pic-5706803308396544</vt:lpstr>
      <vt:lpstr>PowerPoint 簡報</vt:lpstr>
      <vt:lpstr>PowerPoint 簡報</vt:lpstr>
      <vt:lpstr>PowerPoint 簡報</vt:lpstr>
      <vt:lpstr>Apply RANSAC in Shape Context</vt:lpstr>
      <vt:lpstr>PowerPoint 簡報</vt:lpstr>
      <vt:lpstr>比較</vt:lpstr>
      <vt:lpstr>PowerPoint 簡報</vt:lpstr>
      <vt:lpstr>比較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改進</vt:lpstr>
      <vt:lpstr>Apply RANSAC in Shape Context</vt:lpstr>
      <vt:lpstr>PowerPoint 簡報</vt:lpstr>
      <vt:lpstr>PowerPoint 簡報</vt:lpstr>
      <vt:lpstr>PowerPoint 簡報</vt:lpstr>
      <vt:lpstr>PowerPoint 簡報</vt:lpstr>
      <vt:lpstr>PowerPoint 簡報</vt:lpstr>
      <vt:lpstr>Apply RANSAC in Shape Context</vt:lpstr>
      <vt:lpstr>測試圖案</vt:lpstr>
      <vt:lpstr>PowerPoint 簡報</vt:lpstr>
      <vt:lpstr>測試繪畫圖形-1</vt:lpstr>
      <vt:lpstr>測試繪畫圖形-1</vt:lpstr>
      <vt:lpstr>測試繪畫圖形-2</vt:lpstr>
      <vt:lpstr>測試繪畫圖形-2</vt:lpstr>
      <vt:lpstr>測試繪畫圖形-3</vt:lpstr>
      <vt:lpstr>測試繪畫圖形-3</vt:lpstr>
      <vt:lpstr>PowerPoint 簡報</vt:lpstr>
      <vt:lpstr>測試繪畫圖形-1</vt:lpstr>
      <vt:lpstr>測試繪畫圖形-1</vt:lpstr>
      <vt:lpstr>測試繪畫圖形-2</vt:lpstr>
      <vt:lpstr>測試繪畫圖形-2</vt:lpstr>
      <vt:lpstr>PowerPoint 簡報</vt:lpstr>
      <vt:lpstr>測試繪畫圖形-1</vt:lpstr>
      <vt:lpstr>測試繪畫圖形-1</vt:lpstr>
      <vt:lpstr>測試繪畫圖形-2</vt:lpstr>
      <vt:lpstr>測試繪畫圖形-2</vt:lpstr>
      <vt:lpstr>測試繪畫圖形-3</vt:lpstr>
      <vt:lpstr>測試繪畫圖形-3</vt:lpstr>
      <vt:lpstr>PowerPoint 簡報</vt:lpstr>
      <vt:lpstr>測試繪畫圖形-1</vt:lpstr>
      <vt:lpstr>測試繪畫圖形-1</vt:lpstr>
      <vt:lpstr>測試繪畫圖形-2</vt:lpstr>
      <vt:lpstr>測試繪畫圖形-2</vt:lpstr>
      <vt:lpstr>測試繪畫圖形-3</vt:lpstr>
      <vt:lpstr>測試繪畫圖形-3</vt:lpstr>
      <vt:lpstr>Apply RANSAC in Shape Context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剩下的點再做分配-1</vt:lpstr>
      <vt:lpstr>剩下的點再做分配-2</vt:lpstr>
      <vt:lpstr>剩下的點再做分配-3</vt:lpstr>
      <vt:lpstr>PowerPoint 簡報</vt:lpstr>
      <vt:lpstr>PowerPoint 簡報</vt:lpstr>
      <vt:lpstr>Apply RANSAC in Shape Context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Apply RANSAC in Shape Context</vt:lpstr>
      <vt:lpstr>cp2tform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Apply RANSAC in Shape Context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系統畫面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shape_context_ransac</dc:title>
  <dc:creator>Windows 使用者</dc:creator>
  <cp:lastModifiedBy>Windows 使用者</cp:lastModifiedBy>
  <cp:revision>152</cp:revision>
  <dcterms:created xsi:type="dcterms:W3CDTF">2015-05-18T05:06:09Z</dcterms:created>
  <dcterms:modified xsi:type="dcterms:W3CDTF">2015-07-15T01:27:11Z</dcterms:modified>
</cp:coreProperties>
</file>